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2" r:id="rId1"/>
  </p:sldMasterIdLst>
  <p:notesMasterIdLst>
    <p:notesMasterId r:id="rId27"/>
  </p:notesMasterIdLst>
  <p:handoutMasterIdLst>
    <p:handoutMasterId r:id="rId28"/>
  </p:handoutMasterIdLst>
  <p:sldIdLst>
    <p:sldId id="295" r:id="rId2"/>
    <p:sldId id="391" r:id="rId3"/>
    <p:sldId id="378" r:id="rId4"/>
    <p:sldId id="379" r:id="rId5"/>
    <p:sldId id="357" r:id="rId6"/>
    <p:sldId id="374" r:id="rId7"/>
    <p:sldId id="384" r:id="rId8"/>
    <p:sldId id="395" r:id="rId9"/>
    <p:sldId id="386" r:id="rId10"/>
    <p:sldId id="396" r:id="rId11"/>
    <p:sldId id="376" r:id="rId12"/>
    <p:sldId id="392" r:id="rId13"/>
    <p:sldId id="383" r:id="rId14"/>
    <p:sldId id="397" r:id="rId15"/>
    <p:sldId id="369" r:id="rId16"/>
    <p:sldId id="277" r:id="rId17"/>
    <p:sldId id="394" r:id="rId18"/>
    <p:sldId id="402" r:id="rId19"/>
    <p:sldId id="399" r:id="rId20"/>
    <p:sldId id="400" r:id="rId21"/>
    <p:sldId id="401" r:id="rId22"/>
    <p:sldId id="393" r:id="rId23"/>
    <p:sldId id="389" r:id="rId24"/>
    <p:sldId id="398" r:id="rId25"/>
    <p:sldId id="3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ACC7"/>
    <a:srgbClr val="F1CFCC"/>
    <a:srgbClr val="E06C5C"/>
    <a:srgbClr val="742216"/>
    <a:srgbClr val="F0CFCC"/>
    <a:srgbClr val="F8E9E7"/>
    <a:srgbClr val="C7BBA6"/>
    <a:srgbClr val="FFFFCC"/>
    <a:srgbClr val="FF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2"/>
    <p:restoredTop sz="86332"/>
  </p:normalViewPr>
  <p:slideViewPr>
    <p:cSldViewPr>
      <p:cViewPr varScale="1">
        <p:scale>
          <a:sx n="85" d="100"/>
          <a:sy n="85" d="100"/>
        </p:scale>
        <p:origin x="888"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040"/>
    </p:cViewPr>
  </p:sorterViewPr>
  <p:notesViewPr>
    <p:cSldViewPr>
      <p:cViewPr varScale="1">
        <p:scale>
          <a:sx n="33" d="100"/>
          <a:sy n="33" d="100"/>
        </p:scale>
        <p:origin x="-226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98A2D-F510-4B5F-BEAB-269551F2F426}"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18A923F3-E0B4-4E18-ACF9-D11245CEC9AD}">
      <dgm:prSet phldrT="[Text]" custT="1"/>
      <dgm:spPr/>
      <dgm:t>
        <a:bodyPr/>
        <a:lstStyle/>
        <a:p>
          <a:pPr algn="l">
            <a:spcAft>
              <a:spcPts val="0"/>
            </a:spcAft>
          </a:pPr>
          <a:r>
            <a:rPr lang="en-US" sz="2600" dirty="0">
              <a:solidFill>
                <a:schemeClr val="bg1"/>
              </a:solidFill>
              <a:latin typeface="+mj-lt"/>
            </a:rPr>
            <a:t>Rote Social “Behaviors”</a:t>
          </a:r>
        </a:p>
      </dgm:t>
    </dgm:pt>
    <dgm:pt modelId="{B66C9865-7877-4629-8A90-8E236F633DE7}" type="parTrans" cxnId="{9B6A2A6C-2D79-4F65-A24F-906F49124139}">
      <dgm:prSet/>
      <dgm:spPr/>
      <dgm:t>
        <a:bodyPr/>
        <a:lstStyle/>
        <a:p>
          <a:endParaRPr lang="en-US"/>
        </a:p>
      </dgm:t>
    </dgm:pt>
    <dgm:pt modelId="{BFC6D645-B5D4-4242-970E-8BADB9A490A5}" type="sibTrans" cxnId="{9B6A2A6C-2D79-4F65-A24F-906F49124139}">
      <dgm:prSet/>
      <dgm:spPr/>
      <dgm:t>
        <a:bodyPr/>
        <a:lstStyle/>
        <a:p>
          <a:endParaRPr lang="en-US"/>
        </a:p>
      </dgm:t>
    </dgm:pt>
    <dgm:pt modelId="{25499104-3CE5-428F-BA3E-462B832C240E}">
      <dgm:prSet phldrT="[Text]" custT="1"/>
      <dgm:spPr/>
      <dgm:t>
        <a:bodyPr/>
        <a:lstStyle/>
        <a:p>
          <a:pPr>
            <a:lnSpc>
              <a:spcPct val="70000"/>
            </a:lnSpc>
          </a:pPr>
          <a:r>
            <a:rPr lang="en-US" sz="2600" dirty="0">
              <a:solidFill>
                <a:schemeClr val="bg1"/>
              </a:solidFill>
              <a:latin typeface="+mj-lt"/>
            </a:rPr>
            <a:t>Socio-Emotional Regulation</a:t>
          </a:r>
        </a:p>
      </dgm:t>
    </dgm:pt>
    <dgm:pt modelId="{30FB5F07-53FD-4EFE-8AF6-B2D7121FA745}" type="parTrans" cxnId="{E27A5F8D-CDFD-4E76-B6EE-8EC7785C43D7}">
      <dgm:prSet/>
      <dgm:spPr/>
      <dgm:t>
        <a:bodyPr/>
        <a:lstStyle/>
        <a:p>
          <a:endParaRPr lang="en-US"/>
        </a:p>
      </dgm:t>
    </dgm:pt>
    <dgm:pt modelId="{3E25142F-5F74-4D12-8FA4-E4B6797345FE}" type="sibTrans" cxnId="{E27A5F8D-CDFD-4E76-B6EE-8EC7785C43D7}">
      <dgm:prSet/>
      <dgm:spPr/>
      <dgm:t>
        <a:bodyPr/>
        <a:lstStyle/>
        <a:p>
          <a:endParaRPr lang="en-US"/>
        </a:p>
      </dgm:t>
    </dgm:pt>
    <dgm:pt modelId="{AE6650A8-596A-4DDB-BDFB-22A9D7DE8CFE}">
      <dgm:prSet phldrT="[Text]" custT="1"/>
      <dgm:spPr/>
      <dgm:t>
        <a:bodyPr/>
        <a:lstStyle/>
        <a:p>
          <a:pPr algn="l">
            <a:lnSpc>
              <a:spcPct val="100000"/>
            </a:lnSpc>
            <a:spcAft>
              <a:spcPts val="0"/>
            </a:spcAft>
          </a:pPr>
          <a:r>
            <a:rPr lang="en-US" sz="2800" dirty="0">
              <a:solidFill>
                <a:schemeClr val="bg1"/>
              </a:solidFill>
              <a:latin typeface="+mj-lt"/>
            </a:rPr>
            <a:t>  </a:t>
          </a:r>
          <a:r>
            <a:rPr lang="en-US" sz="2600" dirty="0">
              <a:solidFill>
                <a:schemeClr val="bg1"/>
              </a:solidFill>
              <a:latin typeface="+mj-lt"/>
            </a:rPr>
            <a:t>Social Connection</a:t>
          </a:r>
        </a:p>
      </dgm:t>
    </dgm:pt>
    <dgm:pt modelId="{3753EC2A-04BF-4D2C-87BF-E1E6E9658A93}" type="parTrans" cxnId="{AFF97E6E-F1B1-4024-8C71-435B5390D9D8}">
      <dgm:prSet/>
      <dgm:spPr/>
      <dgm:t>
        <a:bodyPr/>
        <a:lstStyle/>
        <a:p>
          <a:endParaRPr lang="en-US"/>
        </a:p>
      </dgm:t>
    </dgm:pt>
    <dgm:pt modelId="{0EB8267F-008D-4CEB-AC87-B2ACD6D0BD19}" type="sibTrans" cxnId="{AFF97E6E-F1B1-4024-8C71-435B5390D9D8}">
      <dgm:prSet/>
      <dgm:spPr/>
      <dgm:t>
        <a:bodyPr/>
        <a:lstStyle/>
        <a:p>
          <a:endParaRPr lang="en-US"/>
        </a:p>
      </dgm:t>
    </dgm:pt>
    <dgm:pt modelId="{3063124A-4C36-4511-A005-E5DF04579C7C}">
      <dgm:prSet phldrT="[Text]" custT="1"/>
      <dgm:spPr/>
      <dgm:t>
        <a:bodyPr/>
        <a:lstStyle/>
        <a:p>
          <a:pPr>
            <a:lnSpc>
              <a:spcPct val="70000"/>
            </a:lnSpc>
            <a:spcAft>
              <a:spcPts val="0"/>
            </a:spcAft>
          </a:pPr>
          <a:r>
            <a:rPr lang="en-US" sz="2600" dirty="0">
              <a:solidFill>
                <a:schemeClr val="bg1"/>
              </a:solidFill>
              <a:latin typeface="+mj-lt"/>
            </a:rPr>
            <a:t>Social Problem </a:t>
          </a:r>
        </a:p>
        <a:p>
          <a:pPr>
            <a:lnSpc>
              <a:spcPct val="70000"/>
            </a:lnSpc>
            <a:spcAft>
              <a:spcPts val="0"/>
            </a:spcAft>
          </a:pPr>
          <a:r>
            <a:rPr lang="en-US" sz="2600" dirty="0">
              <a:solidFill>
                <a:schemeClr val="bg1"/>
              </a:solidFill>
              <a:latin typeface="+mj-lt"/>
            </a:rPr>
            <a:t>Solving</a:t>
          </a:r>
        </a:p>
      </dgm:t>
    </dgm:pt>
    <dgm:pt modelId="{BB9A4B9B-A9C0-4397-8DE3-986107FF1526}" type="parTrans" cxnId="{CF71AAE3-25B9-4C82-9A44-607AB4F4F02F}">
      <dgm:prSet/>
      <dgm:spPr/>
      <dgm:t>
        <a:bodyPr/>
        <a:lstStyle/>
        <a:p>
          <a:endParaRPr lang="en-US"/>
        </a:p>
      </dgm:t>
    </dgm:pt>
    <dgm:pt modelId="{778797AD-C644-4DD1-86B1-5C3D1E7F0547}" type="sibTrans" cxnId="{CF71AAE3-25B9-4C82-9A44-607AB4F4F02F}">
      <dgm:prSet/>
      <dgm:spPr/>
      <dgm:t>
        <a:bodyPr/>
        <a:lstStyle/>
        <a:p>
          <a:endParaRPr lang="en-US"/>
        </a:p>
      </dgm:t>
    </dgm:pt>
    <dgm:pt modelId="{683F44C8-EF6E-4696-91FE-423CCFCFD9A7}" type="pres">
      <dgm:prSet presAssocID="{67498A2D-F510-4B5F-BEAB-269551F2F426}" presName="Name0" presStyleCnt="0">
        <dgm:presLayoutVars>
          <dgm:dir/>
          <dgm:resizeHandles val="exact"/>
        </dgm:presLayoutVars>
      </dgm:prSet>
      <dgm:spPr/>
    </dgm:pt>
    <dgm:pt modelId="{4D401EFE-DA0C-4CD3-BF00-01BE6BC73B08}" type="pres">
      <dgm:prSet presAssocID="{AE6650A8-596A-4DDB-BDFB-22A9D7DE8CFE}" presName="compNode" presStyleCnt="0"/>
      <dgm:spPr/>
    </dgm:pt>
    <dgm:pt modelId="{C9E5F664-E7BC-49BD-8ACB-D7A717E3C0F3}" type="pres">
      <dgm:prSet presAssocID="{AE6650A8-596A-4DDB-BDFB-22A9D7DE8CFE}" presName="pictRect" presStyleLbl="node1" presStyleIdx="0" presStyleCnt="4" custScaleX="133784" custScaleY="136757" custLinFactNeighborX="4739" custLinFactNeighborY="-10603"/>
      <dgm:spPr>
        <a:blipFill rotWithShape="0">
          <a:blip xmlns:r="http://schemas.openxmlformats.org/officeDocument/2006/relationships" r:embed="rId1"/>
          <a:stretch>
            <a:fillRect/>
          </a:stretch>
        </a:blipFill>
        <a:ln w="28575">
          <a:solidFill>
            <a:schemeClr val="tx1"/>
          </a:solidFill>
        </a:ln>
      </dgm:spPr>
    </dgm:pt>
    <dgm:pt modelId="{36C0C428-8885-4CF5-8E27-D99D38D1353F}" type="pres">
      <dgm:prSet presAssocID="{AE6650A8-596A-4DDB-BDFB-22A9D7DE8CFE}" presName="textRect" presStyleLbl="revTx" presStyleIdx="0" presStyleCnt="4" custScaleX="149085" custLinFactX="72111" custLinFactNeighborX="100000" custLinFactNeighborY="6472">
        <dgm:presLayoutVars>
          <dgm:bulletEnabled val="1"/>
        </dgm:presLayoutVars>
      </dgm:prSet>
      <dgm:spPr/>
    </dgm:pt>
    <dgm:pt modelId="{F0C9C662-3C95-4F23-8B59-1253376CCD5A}" type="pres">
      <dgm:prSet presAssocID="{0EB8267F-008D-4CEB-AC87-B2ACD6D0BD19}" presName="sibTrans" presStyleLbl="sibTrans2D1" presStyleIdx="0" presStyleCnt="0"/>
      <dgm:spPr/>
    </dgm:pt>
    <dgm:pt modelId="{BC9330A3-0853-4CCF-8AFD-936D65DC7C3E}" type="pres">
      <dgm:prSet presAssocID="{3063124A-4C36-4511-A005-E5DF04579C7C}" presName="compNode" presStyleCnt="0"/>
      <dgm:spPr/>
    </dgm:pt>
    <dgm:pt modelId="{4DF3DBE8-A209-47AF-A576-0B38D2E9AC39}" type="pres">
      <dgm:prSet presAssocID="{3063124A-4C36-4511-A005-E5DF04579C7C}" presName="pictRect" presStyleLbl="node1" presStyleIdx="1" presStyleCnt="4" custScaleX="137589" custScaleY="141271" custLinFactY="70301" custLinFactNeighborX="4859"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a:solidFill>
            <a:schemeClr val="bg1"/>
          </a:solidFill>
        </a:ln>
      </dgm:spPr>
    </dgm:pt>
    <dgm:pt modelId="{A9DD8698-313F-4BBF-A53F-2E6F4ACCDC65}" type="pres">
      <dgm:prSet presAssocID="{3063124A-4C36-4511-A005-E5DF04579C7C}" presName="textRect" presStyleLbl="revTx" presStyleIdx="1" presStyleCnt="4" custScaleX="159055" custLinFactY="138245" custLinFactNeighborX="6502" custLinFactNeighborY="200000">
        <dgm:presLayoutVars>
          <dgm:bulletEnabled val="1"/>
        </dgm:presLayoutVars>
      </dgm:prSet>
      <dgm:spPr/>
    </dgm:pt>
    <dgm:pt modelId="{100D750A-5691-B540-8BAD-6F39B5FE11BD}" type="pres">
      <dgm:prSet presAssocID="{778797AD-C644-4DD1-86B1-5C3D1E7F0547}" presName="sibTrans" presStyleLbl="sibTrans2D1" presStyleIdx="0" presStyleCnt="0"/>
      <dgm:spPr/>
    </dgm:pt>
    <dgm:pt modelId="{24072404-F67C-4CC9-BEE4-94D7231FC2B3}" type="pres">
      <dgm:prSet presAssocID="{18A923F3-E0B4-4E18-ACF9-D11245CEC9AD}" presName="compNode" presStyleCnt="0"/>
      <dgm:spPr/>
    </dgm:pt>
    <dgm:pt modelId="{100105E0-5849-4364-9D84-A98A1602110B}" type="pres">
      <dgm:prSet presAssocID="{18A923F3-E0B4-4E18-ACF9-D11245CEC9AD}" presName="pictRect" presStyleLbl="node1" presStyleIdx="2" presStyleCnt="4" custScaleX="139639" custScaleY="132164" custLinFactX="58038" custLinFactY="-84578" custLinFactNeighborX="100000" custLinFactNeighborY="-100000"/>
      <dgm:spPr>
        <a:blipFill rotWithShape="0">
          <a:blip xmlns:r="http://schemas.openxmlformats.org/officeDocument/2006/relationships" r:embed="rId3"/>
          <a:stretch>
            <a:fillRect/>
          </a:stretch>
        </a:blipFill>
        <a:ln w="28575">
          <a:solidFill>
            <a:schemeClr val="bg1"/>
          </a:solidFill>
        </a:ln>
      </dgm:spPr>
    </dgm:pt>
    <dgm:pt modelId="{B53420B6-EACD-4F2C-8CD7-D050516B2D94}" type="pres">
      <dgm:prSet presAssocID="{18A923F3-E0B4-4E18-ACF9-D11245CEC9AD}" presName="textRect" presStyleLbl="revTx" presStyleIdx="2" presStyleCnt="4" custScaleX="168501" custLinFactY="-129932" custLinFactNeighborX="-361" custLinFactNeighborY="-200000">
        <dgm:presLayoutVars>
          <dgm:bulletEnabled val="1"/>
        </dgm:presLayoutVars>
      </dgm:prSet>
      <dgm:spPr/>
    </dgm:pt>
    <dgm:pt modelId="{00CCEB85-67FC-4A5D-A750-CE63649AA470}" type="pres">
      <dgm:prSet presAssocID="{BFC6D645-B5D4-4242-970E-8BADB9A490A5}" presName="sibTrans" presStyleLbl="sibTrans2D1" presStyleIdx="0" presStyleCnt="0"/>
      <dgm:spPr/>
    </dgm:pt>
    <dgm:pt modelId="{654D62D8-E91C-4E9F-8CF6-6C79C94E680F}" type="pres">
      <dgm:prSet presAssocID="{25499104-3CE5-428F-BA3E-462B832C240E}" presName="compNode" presStyleCnt="0"/>
      <dgm:spPr/>
    </dgm:pt>
    <dgm:pt modelId="{C93252B7-2AEA-478B-874A-FFECEA7EC787}" type="pres">
      <dgm:prSet presAssocID="{25499104-3CE5-428F-BA3E-462B832C240E}" presName="pictRect" presStyleLbl="node1" presStyleIdx="3" presStyleCnt="4" custScaleX="133837" custScaleY="133369" custLinFactX="-72276" custLinFactNeighborX="-100000" custLinFactNeighborY="-13963"/>
      <dgm:spPr>
        <a:blipFill rotWithShape="1">
          <a:blip xmlns:r="http://schemas.openxmlformats.org/officeDocument/2006/relationships" r:embed="rId4"/>
          <a:stretch>
            <a:fillRect/>
          </a:stretch>
        </a:blipFill>
      </dgm:spPr>
    </dgm:pt>
    <dgm:pt modelId="{59B2A316-4424-4B87-B392-265994D87122}" type="pres">
      <dgm:prSet presAssocID="{25499104-3CE5-428F-BA3E-462B832C240E}" presName="textRect" presStyleLbl="revTx" presStyleIdx="3" presStyleCnt="4" custScaleX="131797" custLinFactX="-73296" custLinFactNeighborX="-100000" custLinFactNeighborY="-8763">
        <dgm:presLayoutVars>
          <dgm:bulletEnabled val="1"/>
        </dgm:presLayoutVars>
      </dgm:prSet>
      <dgm:spPr/>
    </dgm:pt>
  </dgm:ptLst>
  <dgm:cxnLst>
    <dgm:cxn modelId="{5A1A5104-2D9F-E845-810F-85C05AEDEADD}" type="presOf" srcId="{AE6650A8-596A-4DDB-BDFB-22A9D7DE8CFE}" destId="{36C0C428-8885-4CF5-8E27-D99D38D1353F}" srcOrd="0" destOrd="0" presId="urn:microsoft.com/office/officeart/2005/8/layout/pList1#1"/>
    <dgm:cxn modelId="{DA0D170E-14E3-7849-913F-72FA78F04DD4}" type="presOf" srcId="{778797AD-C644-4DD1-86B1-5C3D1E7F0547}" destId="{100D750A-5691-B540-8BAD-6F39B5FE11BD}" srcOrd="0" destOrd="0" presId="urn:microsoft.com/office/officeart/2005/8/layout/pList1#1"/>
    <dgm:cxn modelId="{98AF4C0F-62DA-0446-A8AA-6063DA9B703C}" type="presOf" srcId="{18A923F3-E0B4-4E18-ACF9-D11245CEC9AD}" destId="{B53420B6-EACD-4F2C-8CD7-D050516B2D94}" srcOrd="0" destOrd="0" presId="urn:microsoft.com/office/officeart/2005/8/layout/pList1#1"/>
    <dgm:cxn modelId="{2E02E515-49CD-8540-841C-BEC9EC7DD672}" type="presOf" srcId="{67498A2D-F510-4B5F-BEAB-269551F2F426}" destId="{683F44C8-EF6E-4696-91FE-423CCFCFD9A7}" srcOrd="0" destOrd="0" presId="urn:microsoft.com/office/officeart/2005/8/layout/pList1#1"/>
    <dgm:cxn modelId="{9B6A2A6C-2D79-4F65-A24F-906F49124139}" srcId="{67498A2D-F510-4B5F-BEAB-269551F2F426}" destId="{18A923F3-E0B4-4E18-ACF9-D11245CEC9AD}" srcOrd="2" destOrd="0" parTransId="{B66C9865-7877-4629-8A90-8E236F633DE7}" sibTransId="{BFC6D645-B5D4-4242-970E-8BADB9A490A5}"/>
    <dgm:cxn modelId="{AFF97E6E-F1B1-4024-8C71-435B5390D9D8}" srcId="{67498A2D-F510-4B5F-BEAB-269551F2F426}" destId="{AE6650A8-596A-4DDB-BDFB-22A9D7DE8CFE}" srcOrd="0" destOrd="0" parTransId="{3753EC2A-04BF-4D2C-87BF-E1E6E9658A93}" sibTransId="{0EB8267F-008D-4CEB-AC87-B2ACD6D0BD19}"/>
    <dgm:cxn modelId="{E27A5F8D-CDFD-4E76-B6EE-8EC7785C43D7}" srcId="{67498A2D-F510-4B5F-BEAB-269551F2F426}" destId="{25499104-3CE5-428F-BA3E-462B832C240E}" srcOrd="3" destOrd="0" parTransId="{30FB5F07-53FD-4EFE-8AF6-B2D7121FA745}" sibTransId="{3E25142F-5F74-4D12-8FA4-E4B6797345FE}"/>
    <dgm:cxn modelId="{BA6F2C92-51CE-2145-A9A8-7774705EE35E}" type="presOf" srcId="{3063124A-4C36-4511-A005-E5DF04579C7C}" destId="{A9DD8698-313F-4BBF-A53F-2E6F4ACCDC65}" srcOrd="0" destOrd="0" presId="urn:microsoft.com/office/officeart/2005/8/layout/pList1#1"/>
    <dgm:cxn modelId="{9CAD9195-3734-B24A-B1E3-639893BE0F3D}" type="presOf" srcId="{0EB8267F-008D-4CEB-AC87-B2ACD6D0BD19}" destId="{F0C9C662-3C95-4F23-8B59-1253376CCD5A}" srcOrd="0" destOrd="0" presId="urn:microsoft.com/office/officeart/2005/8/layout/pList1#1"/>
    <dgm:cxn modelId="{865C8799-2CD9-9B42-BCAB-E772AE3B95B9}" type="presOf" srcId="{25499104-3CE5-428F-BA3E-462B832C240E}" destId="{59B2A316-4424-4B87-B392-265994D87122}" srcOrd="0" destOrd="0" presId="urn:microsoft.com/office/officeart/2005/8/layout/pList1#1"/>
    <dgm:cxn modelId="{A3CD23C2-793B-8342-B2C8-11FA5C800D44}" type="presOf" srcId="{BFC6D645-B5D4-4242-970E-8BADB9A490A5}" destId="{00CCEB85-67FC-4A5D-A750-CE63649AA470}" srcOrd="0" destOrd="0" presId="urn:microsoft.com/office/officeart/2005/8/layout/pList1#1"/>
    <dgm:cxn modelId="{CF71AAE3-25B9-4C82-9A44-607AB4F4F02F}" srcId="{67498A2D-F510-4B5F-BEAB-269551F2F426}" destId="{3063124A-4C36-4511-A005-E5DF04579C7C}" srcOrd="1" destOrd="0" parTransId="{BB9A4B9B-A9C0-4397-8DE3-986107FF1526}" sibTransId="{778797AD-C644-4DD1-86B1-5C3D1E7F0547}"/>
    <dgm:cxn modelId="{F850C975-18D8-B44A-883F-C269F6A47E5F}" type="presParOf" srcId="{683F44C8-EF6E-4696-91FE-423CCFCFD9A7}" destId="{4D401EFE-DA0C-4CD3-BF00-01BE6BC73B08}" srcOrd="0" destOrd="0" presId="urn:microsoft.com/office/officeart/2005/8/layout/pList1#1"/>
    <dgm:cxn modelId="{D048805D-4E12-7444-95F9-F9A949755AF2}" type="presParOf" srcId="{4D401EFE-DA0C-4CD3-BF00-01BE6BC73B08}" destId="{C9E5F664-E7BC-49BD-8ACB-D7A717E3C0F3}" srcOrd="0" destOrd="0" presId="urn:microsoft.com/office/officeart/2005/8/layout/pList1#1"/>
    <dgm:cxn modelId="{2537B89A-7724-AA41-AA73-E4F70D87F615}" type="presParOf" srcId="{4D401EFE-DA0C-4CD3-BF00-01BE6BC73B08}" destId="{36C0C428-8885-4CF5-8E27-D99D38D1353F}" srcOrd="1" destOrd="0" presId="urn:microsoft.com/office/officeart/2005/8/layout/pList1#1"/>
    <dgm:cxn modelId="{0A805256-8E73-394C-A76F-206F228342DB}" type="presParOf" srcId="{683F44C8-EF6E-4696-91FE-423CCFCFD9A7}" destId="{F0C9C662-3C95-4F23-8B59-1253376CCD5A}" srcOrd="1" destOrd="0" presId="urn:microsoft.com/office/officeart/2005/8/layout/pList1#1"/>
    <dgm:cxn modelId="{A4979B2E-F7D9-334E-8185-77C08FF74E41}" type="presParOf" srcId="{683F44C8-EF6E-4696-91FE-423CCFCFD9A7}" destId="{BC9330A3-0853-4CCF-8AFD-936D65DC7C3E}" srcOrd="2" destOrd="0" presId="urn:microsoft.com/office/officeart/2005/8/layout/pList1#1"/>
    <dgm:cxn modelId="{B4EECE7A-7A96-5048-9099-94EEDB3A7C44}" type="presParOf" srcId="{BC9330A3-0853-4CCF-8AFD-936D65DC7C3E}" destId="{4DF3DBE8-A209-47AF-A576-0B38D2E9AC39}" srcOrd="0" destOrd="0" presId="urn:microsoft.com/office/officeart/2005/8/layout/pList1#1"/>
    <dgm:cxn modelId="{D76BC834-C015-FB48-8488-AED1860B17EF}" type="presParOf" srcId="{BC9330A3-0853-4CCF-8AFD-936D65DC7C3E}" destId="{A9DD8698-313F-4BBF-A53F-2E6F4ACCDC65}" srcOrd="1" destOrd="0" presId="urn:microsoft.com/office/officeart/2005/8/layout/pList1#1"/>
    <dgm:cxn modelId="{970357FA-AA8D-9447-B006-B808855E896D}" type="presParOf" srcId="{683F44C8-EF6E-4696-91FE-423CCFCFD9A7}" destId="{100D750A-5691-B540-8BAD-6F39B5FE11BD}" srcOrd="3" destOrd="0" presId="urn:microsoft.com/office/officeart/2005/8/layout/pList1#1"/>
    <dgm:cxn modelId="{36A74468-1BD1-4A46-8315-A7FB8E137317}" type="presParOf" srcId="{683F44C8-EF6E-4696-91FE-423CCFCFD9A7}" destId="{24072404-F67C-4CC9-BEE4-94D7231FC2B3}" srcOrd="4" destOrd="0" presId="urn:microsoft.com/office/officeart/2005/8/layout/pList1#1"/>
    <dgm:cxn modelId="{57E3744A-CE57-6541-A0D3-DA1159092D28}" type="presParOf" srcId="{24072404-F67C-4CC9-BEE4-94D7231FC2B3}" destId="{100105E0-5849-4364-9D84-A98A1602110B}" srcOrd="0" destOrd="0" presId="urn:microsoft.com/office/officeart/2005/8/layout/pList1#1"/>
    <dgm:cxn modelId="{5F85DEE6-943A-9B49-B2B1-84318009D6E7}" type="presParOf" srcId="{24072404-F67C-4CC9-BEE4-94D7231FC2B3}" destId="{B53420B6-EACD-4F2C-8CD7-D050516B2D94}" srcOrd="1" destOrd="0" presId="urn:microsoft.com/office/officeart/2005/8/layout/pList1#1"/>
    <dgm:cxn modelId="{ED6712BA-4014-AF4C-860D-3326C8EB9FA3}" type="presParOf" srcId="{683F44C8-EF6E-4696-91FE-423CCFCFD9A7}" destId="{00CCEB85-67FC-4A5D-A750-CE63649AA470}" srcOrd="5" destOrd="0" presId="urn:microsoft.com/office/officeart/2005/8/layout/pList1#1"/>
    <dgm:cxn modelId="{AE47DD64-95BE-4943-B557-3236C5EC021C}" type="presParOf" srcId="{683F44C8-EF6E-4696-91FE-423CCFCFD9A7}" destId="{654D62D8-E91C-4E9F-8CF6-6C79C94E680F}" srcOrd="6" destOrd="0" presId="urn:microsoft.com/office/officeart/2005/8/layout/pList1#1"/>
    <dgm:cxn modelId="{FE060D43-74BC-FF40-BA64-D1CB24DA2C63}" type="presParOf" srcId="{654D62D8-E91C-4E9F-8CF6-6C79C94E680F}" destId="{C93252B7-2AEA-478B-874A-FFECEA7EC787}" srcOrd="0" destOrd="0" presId="urn:microsoft.com/office/officeart/2005/8/layout/pList1#1"/>
    <dgm:cxn modelId="{1383A897-36F0-2B47-863A-DE5FDE1A30FF}" type="presParOf" srcId="{654D62D8-E91C-4E9F-8CF6-6C79C94E680F}" destId="{59B2A316-4424-4B87-B392-265994D87122}"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20E11-4093-FD4A-AC8C-68CA085EBF44}" type="doc">
      <dgm:prSet loTypeId="urn:microsoft.com/office/officeart/2005/8/layout/venn1" loCatId="" qsTypeId="urn:microsoft.com/office/officeart/2005/8/quickstyle/simple1" qsCatId="simple" csTypeId="urn:microsoft.com/office/officeart/2005/8/colors/accent1_2" csCatId="accent1" phldr="1"/>
      <dgm:spPr/>
    </dgm:pt>
    <dgm:pt modelId="{6515BFEC-A796-AE44-B357-2F43672B6D71}">
      <dgm:prSet phldrT="[Text]"/>
      <dgm:spPr/>
      <dgm:t>
        <a:bodyPr/>
        <a:lstStyle/>
        <a:p>
          <a:r>
            <a:rPr lang="en-US"/>
            <a:t>ES</a:t>
          </a:r>
        </a:p>
        <a:p>
          <a:endParaRPr lang="en-US"/>
        </a:p>
      </dgm:t>
    </dgm:pt>
    <dgm:pt modelId="{B65C0F8A-7D41-0F4D-9581-53E5C7F4FD8D}" type="parTrans" cxnId="{198498AD-C47A-1840-86D3-5472FF7FBB3B}">
      <dgm:prSet/>
      <dgm:spPr/>
      <dgm:t>
        <a:bodyPr/>
        <a:lstStyle/>
        <a:p>
          <a:endParaRPr lang="en-US"/>
        </a:p>
      </dgm:t>
    </dgm:pt>
    <dgm:pt modelId="{DDAA73D7-F9EB-0046-AA7E-587F0C34DC9B}" type="sibTrans" cxnId="{198498AD-C47A-1840-86D3-5472FF7FBB3B}">
      <dgm:prSet/>
      <dgm:spPr/>
      <dgm:t>
        <a:bodyPr/>
        <a:lstStyle/>
        <a:p>
          <a:endParaRPr lang="en-US"/>
        </a:p>
      </dgm:t>
    </dgm:pt>
    <dgm:pt modelId="{E8BF3371-E5C1-4C4C-996E-6DF5E61E615E}">
      <dgm:prSet phldrT="[Text]"/>
      <dgm:spPr/>
      <dgm:t>
        <a:bodyPr/>
        <a:lstStyle/>
        <a:p>
          <a:r>
            <a:rPr lang="en-US"/>
            <a:t>AS</a:t>
          </a:r>
        </a:p>
      </dgm:t>
    </dgm:pt>
    <dgm:pt modelId="{806AB30A-FD5D-0F48-8DD7-7255A3AA8DCD}" type="parTrans" cxnId="{DF1CAAAB-4F6F-A541-B33F-5EAF0EFF621E}">
      <dgm:prSet/>
      <dgm:spPr/>
      <dgm:t>
        <a:bodyPr/>
        <a:lstStyle/>
        <a:p>
          <a:endParaRPr lang="en-US"/>
        </a:p>
      </dgm:t>
    </dgm:pt>
    <dgm:pt modelId="{08C1AA9E-E7D3-3249-B3C6-38FE1100F6C3}" type="sibTrans" cxnId="{DF1CAAAB-4F6F-A541-B33F-5EAF0EFF621E}">
      <dgm:prSet/>
      <dgm:spPr/>
      <dgm:t>
        <a:bodyPr/>
        <a:lstStyle/>
        <a:p>
          <a:endParaRPr lang="en-US"/>
        </a:p>
      </dgm:t>
    </dgm:pt>
    <dgm:pt modelId="{189CFF29-3253-064B-BB1D-5DD269769BEB}" type="pres">
      <dgm:prSet presAssocID="{8DD20E11-4093-FD4A-AC8C-68CA085EBF44}" presName="compositeShape" presStyleCnt="0">
        <dgm:presLayoutVars>
          <dgm:chMax val="7"/>
          <dgm:dir/>
          <dgm:resizeHandles val="exact"/>
        </dgm:presLayoutVars>
      </dgm:prSet>
      <dgm:spPr/>
    </dgm:pt>
    <dgm:pt modelId="{E43E31E6-38A5-1F4F-948C-7E1B03E938F0}" type="pres">
      <dgm:prSet presAssocID="{6515BFEC-A796-AE44-B357-2F43672B6D71}" presName="circ1" presStyleLbl="vennNode1" presStyleIdx="0" presStyleCnt="2"/>
      <dgm:spPr/>
    </dgm:pt>
    <dgm:pt modelId="{460DF692-559B-BF4D-B8D8-10EA538230F9}" type="pres">
      <dgm:prSet presAssocID="{6515BFEC-A796-AE44-B357-2F43672B6D71}" presName="circ1Tx" presStyleLbl="revTx" presStyleIdx="0" presStyleCnt="0">
        <dgm:presLayoutVars>
          <dgm:chMax val="0"/>
          <dgm:chPref val="0"/>
          <dgm:bulletEnabled val="1"/>
        </dgm:presLayoutVars>
      </dgm:prSet>
      <dgm:spPr/>
    </dgm:pt>
    <dgm:pt modelId="{635D70E2-D1A6-4345-B7CE-B7D9ADD1FCBD}" type="pres">
      <dgm:prSet presAssocID="{E8BF3371-E5C1-4C4C-996E-6DF5E61E615E}" presName="circ2" presStyleLbl="vennNode1" presStyleIdx="1" presStyleCnt="2"/>
      <dgm:spPr/>
    </dgm:pt>
    <dgm:pt modelId="{4E239752-7F2E-5242-8F52-FB16CE3992AE}" type="pres">
      <dgm:prSet presAssocID="{E8BF3371-E5C1-4C4C-996E-6DF5E61E615E}" presName="circ2Tx" presStyleLbl="revTx" presStyleIdx="0" presStyleCnt="0">
        <dgm:presLayoutVars>
          <dgm:chMax val="0"/>
          <dgm:chPref val="0"/>
          <dgm:bulletEnabled val="1"/>
        </dgm:presLayoutVars>
      </dgm:prSet>
      <dgm:spPr/>
    </dgm:pt>
  </dgm:ptLst>
  <dgm:cxnLst>
    <dgm:cxn modelId="{EF14896E-5496-6C42-A771-2A0647191CEB}" type="presOf" srcId="{8DD20E11-4093-FD4A-AC8C-68CA085EBF44}" destId="{189CFF29-3253-064B-BB1D-5DD269769BEB}" srcOrd="0" destOrd="0" presId="urn:microsoft.com/office/officeart/2005/8/layout/venn1"/>
    <dgm:cxn modelId="{4C94F672-3AC5-5C40-8719-436C354158FA}" type="presOf" srcId="{6515BFEC-A796-AE44-B357-2F43672B6D71}" destId="{E43E31E6-38A5-1F4F-948C-7E1B03E938F0}" srcOrd="0" destOrd="0" presId="urn:microsoft.com/office/officeart/2005/8/layout/venn1"/>
    <dgm:cxn modelId="{DAE0FCA4-7826-B146-BD66-17263F30EA44}" type="presOf" srcId="{E8BF3371-E5C1-4C4C-996E-6DF5E61E615E}" destId="{635D70E2-D1A6-4345-B7CE-B7D9ADD1FCBD}" srcOrd="0" destOrd="0" presId="urn:microsoft.com/office/officeart/2005/8/layout/venn1"/>
    <dgm:cxn modelId="{DF1CAAAB-4F6F-A541-B33F-5EAF0EFF621E}" srcId="{8DD20E11-4093-FD4A-AC8C-68CA085EBF44}" destId="{E8BF3371-E5C1-4C4C-996E-6DF5E61E615E}" srcOrd="1" destOrd="0" parTransId="{806AB30A-FD5D-0F48-8DD7-7255A3AA8DCD}" sibTransId="{08C1AA9E-E7D3-3249-B3C6-38FE1100F6C3}"/>
    <dgm:cxn modelId="{198498AD-C47A-1840-86D3-5472FF7FBB3B}" srcId="{8DD20E11-4093-FD4A-AC8C-68CA085EBF44}" destId="{6515BFEC-A796-AE44-B357-2F43672B6D71}" srcOrd="0" destOrd="0" parTransId="{B65C0F8A-7D41-0F4D-9581-53E5C7F4FD8D}" sibTransId="{DDAA73D7-F9EB-0046-AA7E-587F0C34DC9B}"/>
    <dgm:cxn modelId="{63739CDF-9144-044F-BB3D-11FD34D25B24}" type="presOf" srcId="{6515BFEC-A796-AE44-B357-2F43672B6D71}" destId="{460DF692-559B-BF4D-B8D8-10EA538230F9}" srcOrd="1" destOrd="0" presId="urn:microsoft.com/office/officeart/2005/8/layout/venn1"/>
    <dgm:cxn modelId="{319213FC-BB48-3742-B3EC-9B5498B622AC}" type="presOf" srcId="{E8BF3371-E5C1-4C4C-996E-6DF5E61E615E}" destId="{4E239752-7F2E-5242-8F52-FB16CE3992AE}" srcOrd="1" destOrd="0" presId="urn:microsoft.com/office/officeart/2005/8/layout/venn1"/>
    <dgm:cxn modelId="{BC794178-3D85-8944-A68C-AB9F52DC3CAF}" type="presParOf" srcId="{189CFF29-3253-064B-BB1D-5DD269769BEB}" destId="{E43E31E6-38A5-1F4F-948C-7E1B03E938F0}" srcOrd="0" destOrd="0" presId="urn:microsoft.com/office/officeart/2005/8/layout/venn1"/>
    <dgm:cxn modelId="{85878E84-E005-BA4F-BE1A-4F185BD5F369}" type="presParOf" srcId="{189CFF29-3253-064B-BB1D-5DD269769BEB}" destId="{460DF692-559B-BF4D-B8D8-10EA538230F9}" srcOrd="1" destOrd="0" presId="urn:microsoft.com/office/officeart/2005/8/layout/venn1"/>
    <dgm:cxn modelId="{704FC8AB-2F43-C145-BB52-473A2EC55802}" type="presParOf" srcId="{189CFF29-3253-064B-BB1D-5DD269769BEB}" destId="{635D70E2-D1A6-4345-B7CE-B7D9ADD1FCBD}" srcOrd="2" destOrd="0" presId="urn:microsoft.com/office/officeart/2005/8/layout/venn1"/>
    <dgm:cxn modelId="{FBDA5A2D-1F6F-4643-A4CF-76041C847866}" type="presParOf" srcId="{189CFF29-3253-064B-BB1D-5DD269769BEB}" destId="{4E239752-7F2E-5242-8F52-FB16CE3992AE}" srcOrd="3" destOrd="0" presId="urn:microsoft.com/office/officeart/2005/8/layout/venn1"/>
  </dgm:cxnLst>
  <dgm:bg>
    <a:solidFill>
      <a:schemeClr val="accent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5F664-E7BC-49BD-8ACB-D7A717E3C0F3}">
      <dsp:nvSpPr>
        <dsp:cNvPr id="0" name=""/>
        <dsp:cNvSpPr/>
      </dsp:nvSpPr>
      <dsp:spPr>
        <a:xfrm>
          <a:off x="685796" y="0"/>
          <a:ext cx="3127472" cy="2202713"/>
        </a:xfrm>
        <a:prstGeom prst="roundRect">
          <a:avLst/>
        </a:prstGeom>
        <a:blipFill rotWithShape="0">
          <a:blip xmlns:r="http://schemas.openxmlformats.org/officeDocument/2006/relationships" r:embed="rId1"/>
          <a:stretch>
            <a:fillRect/>
          </a:stretch>
        </a:blip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6C0C428-8885-4CF5-8E27-D99D38D1353F}">
      <dsp:nvSpPr>
        <dsp:cNvPr id="0" name=""/>
        <dsp:cNvSpPr/>
      </dsp:nvSpPr>
      <dsp:spPr>
        <a:xfrm>
          <a:off x="4419610" y="1981200"/>
          <a:ext cx="3485164" cy="86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l" defTabSz="1244600">
            <a:lnSpc>
              <a:spcPct val="100000"/>
            </a:lnSpc>
            <a:spcBef>
              <a:spcPct val="0"/>
            </a:spcBef>
            <a:spcAft>
              <a:spcPts val="0"/>
            </a:spcAft>
            <a:buNone/>
          </a:pPr>
          <a:r>
            <a:rPr lang="en-US" sz="2800" kern="1200" dirty="0">
              <a:solidFill>
                <a:schemeClr val="bg1"/>
              </a:solidFill>
              <a:latin typeface="+mj-lt"/>
            </a:rPr>
            <a:t>  </a:t>
          </a:r>
          <a:r>
            <a:rPr lang="en-US" sz="2600" kern="1200" dirty="0">
              <a:solidFill>
                <a:schemeClr val="bg1"/>
              </a:solidFill>
              <a:latin typeface="+mj-lt"/>
            </a:rPr>
            <a:t>Social Connection</a:t>
          </a:r>
        </a:p>
      </dsp:txBody>
      <dsp:txXfrm>
        <a:off x="4419610" y="1981200"/>
        <a:ext cx="3485164" cy="867287"/>
      </dsp:txXfrm>
    </dsp:sp>
    <dsp:sp modelId="{4DF3DBE8-A209-47AF-A576-0B38D2E9AC39}">
      <dsp:nvSpPr>
        <dsp:cNvPr id="0" name=""/>
        <dsp:cNvSpPr/>
      </dsp:nvSpPr>
      <dsp:spPr>
        <a:xfrm>
          <a:off x="4479694" y="2743196"/>
          <a:ext cx="3216422" cy="227541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9DD8698-313F-4BBF-A53F-2E6F4ACCDC65}">
      <dsp:nvSpPr>
        <dsp:cNvPr id="0" name=""/>
        <dsp:cNvSpPr/>
      </dsp:nvSpPr>
      <dsp:spPr>
        <a:xfrm>
          <a:off x="4267197" y="4876803"/>
          <a:ext cx="3718233" cy="86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70000"/>
            </a:lnSpc>
            <a:spcBef>
              <a:spcPct val="0"/>
            </a:spcBef>
            <a:spcAft>
              <a:spcPts val="0"/>
            </a:spcAft>
            <a:buNone/>
          </a:pPr>
          <a:r>
            <a:rPr lang="en-US" sz="2600" kern="1200" dirty="0">
              <a:solidFill>
                <a:schemeClr val="bg1"/>
              </a:solidFill>
              <a:latin typeface="+mj-lt"/>
            </a:rPr>
            <a:t>Social Problem </a:t>
          </a:r>
        </a:p>
        <a:p>
          <a:pPr marL="0" lvl="0" indent="0" algn="ctr" defTabSz="1155700">
            <a:lnSpc>
              <a:spcPct val="70000"/>
            </a:lnSpc>
            <a:spcBef>
              <a:spcPct val="0"/>
            </a:spcBef>
            <a:spcAft>
              <a:spcPts val="0"/>
            </a:spcAft>
            <a:buNone/>
          </a:pPr>
          <a:r>
            <a:rPr lang="en-US" sz="2600" kern="1200" dirty="0">
              <a:solidFill>
                <a:schemeClr val="bg1"/>
              </a:solidFill>
              <a:latin typeface="+mj-lt"/>
            </a:rPr>
            <a:t>Solving</a:t>
          </a:r>
        </a:p>
      </dsp:txBody>
      <dsp:txXfrm>
        <a:off x="4267197" y="4876803"/>
        <a:ext cx="3718233" cy="867287"/>
      </dsp:txXfrm>
    </dsp:sp>
    <dsp:sp modelId="{100105E0-5849-4364-9D84-A98A1602110B}">
      <dsp:nvSpPr>
        <dsp:cNvPr id="0" name=""/>
        <dsp:cNvSpPr/>
      </dsp:nvSpPr>
      <dsp:spPr>
        <a:xfrm>
          <a:off x="4495796" y="76200"/>
          <a:ext cx="3264344" cy="2128735"/>
        </a:xfrm>
        <a:prstGeom prst="roundRect">
          <a:avLst/>
        </a:prstGeom>
        <a:blipFill rotWithShape="0">
          <a:blip xmlns:r="http://schemas.openxmlformats.org/officeDocument/2006/relationships" r:embed="rId3"/>
          <a:stretch>
            <a:fillRect/>
          </a:stretch>
        </a:blip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B53420B6-EACD-4F2C-8CD7-D050516B2D94}">
      <dsp:nvSpPr>
        <dsp:cNvPr id="0" name=""/>
        <dsp:cNvSpPr/>
      </dsp:nvSpPr>
      <dsp:spPr>
        <a:xfrm>
          <a:off x="455544" y="2057402"/>
          <a:ext cx="3939052" cy="86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l" defTabSz="1155700">
            <a:lnSpc>
              <a:spcPct val="90000"/>
            </a:lnSpc>
            <a:spcBef>
              <a:spcPct val="0"/>
            </a:spcBef>
            <a:spcAft>
              <a:spcPts val="0"/>
            </a:spcAft>
            <a:buNone/>
          </a:pPr>
          <a:r>
            <a:rPr lang="en-US" sz="2600" kern="1200" dirty="0">
              <a:solidFill>
                <a:schemeClr val="bg1"/>
              </a:solidFill>
              <a:latin typeface="+mj-lt"/>
            </a:rPr>
            <a:t>Rote Social “Behaviors”</a:t>
          </a:r>
        </a:p>
      </dsp:txBody>
      <dsp:txXfrm>
        <a:off x="455544" y="2057402"/>
        <a:ext cx="3939052" cy="867287"/>
      </dsp:txXfrm>
    </dsp:sp>
    <dsp:sp modelId="{C93252B7-2AEA-478B-874A-FFECEA7EC787}">
      <dsp:nvSpPr>
        <dsp:cNvPr id="0" name=""/>
        <dsp:cNvSpPr/>
      </dsp:nvSpPr>
      <dsp:spPr>
        <a:xfrm>
          <a:off x="609603" y="2819405"/>
          <a:ext cx="3128711" cy="2148144"/>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2A316-4424-4B87-B392-265994D87122}">
      <dsp:nvSpPr>
        <dsp:cNvPr id="0" name=""/>
        <dsp:cNvSpPr/>
      </dsp:nvSpPr>
      <dsp:spPr>
        <a:xfrm>
          <a:off x="609603" y="4847714"/>
          <a:ext cx="3081022" cy="86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70000"/>
            </a:lnSpc>
            <a:spcBef>
              <a:spcPct val="0"/>
            </a:spcBef>
            <a:spcAft>
              <a:spcPct val="35000"/>
            </a:spcAft>
            <a:buNone/>
          </a:pPr>
          <a:r>
            <a:rPr lang="en-US" sz="2600" kern="1200" dirty="0">
              <a:solidFill>
                <a:schemeClr val="bg1"/>
              </a:solidFill>
              <a:latin typeface="+mj-lt"/>
            </a:rPr>
            <a:t>Socio-Emotional Regulation</a:t>
          </a:r>
        </a:p>
      </dsp:txBody>
      <dsp:txXfrm>
        <a:off x="609603" y="4847714"/>
        <a:ext cx="3081022" cy="867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E31E6-38A5-1F4F-948C-7E1B03E938F0}">
      <dsp:nvSpPr>
        <dsp:cNvPr id="0" name=""/>
        <dsp:cNvSpPr/>
      </dsp:nvSpPr>
      <dsp:spPr>
        <a:xfrm>
          <a:off x="966028" y="4680"/>
          <a:ext cx="1711343" cy="17113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r>
            <a:rPr lang="en-US" sz="4200" kern="1200"/>
            <a:t>ES</a:t>
          </a:r>
        </a:p>
        <a:p>
          <a:pPr marL="0" lvl="0" indent="0" algn="ctr" defTabSz="1866900">
            <a:lnSpc>
              <a:spcPct val="90000"/>
            </a:lnSpc>
            <a:spcBef>
              <a:spcPct val="0"/>
            </a:spcBef>
            <a:spcAft>
              <a:spcPct val="35000"/>
            </a:spcAft>
            <a:buNone/>
          </a:pPr>
          <a:endParaRPr lang="en-US" sz="4200" kern="1200"/>
        </a:p>
      </dsp:txBody>
      <dsp:txXfrm>
        <a:off x="1204999" y="206484"/>
        <a:ext cx="986720" cy="1307735"/>
      </dsp:txXfrm>
    </dsp:sp>
    <dsp:sp modelId="{635D70E2-D1A6-4345-B7CE-B7D9ADD1FCBD}">
      <dsp:nvSpPr>
        <dsp:cNvPr id="0" name=""/>
        <dsp:cNvSpPr/>
      </dsp:nvSpPr>
      <dsp:spPr>
        <a:xfrm>
          <a:off x="2199428" y="4680"/>
          <a:ext cx="1711343" cy="17113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r>
            <a:rPr lang="en-US" sz="4200" kern="1200"/>
            <a:t>AS</a:t>
          </a:r>
        </a:p>
      </dsp:txBody>
      <dsp:txXfrm>
        <a:off x="2685080" y="206484"/>
        <a:ext cx="986720" cy="1307735"/>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0" y="152400"/>
            <a:ext cx="6856413" cy="533400"/>
          </a:xfrm>
          <a:prstGeom prst="rect">
            <a:avLst/>
          </a:prstGeom>
        </p:spPr>
        <p:txBody>
          <a:bodyPr vert="horz" lIns="91440" tIns="45720" rIns="91440" bIns="45720" rtlCol="0"/>
          <a:lstStyle>
            <a:lvl1pPr algn="r">
              <a:defRPr sz="1200"/>
            </a:lvl1pPr>
          </a:lstStyle>
          <a:p>
            <a:pPr algn="ctr"/>
            <a:r>
              <a:rPr lang="en-US" sz="1400" dirty="0">
                <a:latin typeface="Georgia" pitchFamily="18" charset="0"/>
              </a:rPr>
              <a:t>CREATING A “SOCIALLY’ ACCEPTABLE IEP </a:t>
            </a:r>
          </a:p>
          <a:p>
            <a:pPr algn="ctr"/>
            <a:r>
              <a:rPr lang="en-US" sz="1400" dirty="0">
                <a:latin typeface="Georgia" pitchFamily="18" charset="0"/>
              </a:rPr>
              <a:t>4 November 2011</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sym typeface="Symbol"/>
              </a:rPr>
              <a:t>Medley &amp; Mesaric Therapy Associates, LLC</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6F864E-52CA-47C9-897E-10F2C3BB3C62}" type="slidenum">
              <a:rPr lang="en-US" smtClean="0"/>
              <a:pPr/>
              <a:t>‹#›</a:t>
            </a:fld>
            <a:endParaRPr lang="en-US" dirty="0"/>
          </a:p>
        </p:txBody>
      </p:sp>
    </p:spTree>
    <p:extLst>
      <p:ext uri="{BB962C8B-B14F-4D97-AF65-F5344CB8AC3E}">
        <p14:creationId xmlns:p14="http://schemas.microsoft.com/office/powerpoint/2010/main" val="3845999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8F8FB-F2E2-4F6B-BBA4-F2E4AB52E18D}" type="datetimeFigureOut">
              <a:rPr lang="en-US" smtClean="0"/>
              <a:pPr/>
              <a:t>10/29/21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0F686-D586-4438-9B73-67E3DDA496F2}" type="slidenum">
              <a:rPr lang="en-US" smtClean="0"/>
              <a:pPr/>
              <a:t>‹#›</a:t>
            </a:fld>
            <a:endParaRPr lang="en-US"/>
          </a:p>
        </p:txBody>
      </p:sp>
    </p:spTree>
    <p:extLst>
      <p:ext uri="{BB962C8B-B14F-4D97-AF65-F5344CB8AC3E}">
        <p14:creationId xmlns:p14="http://schemas.microsoft.com/office/powerpoint/2010/main" val="1336170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70F686-D586-4438-9B73-67E3DDA496F2}" type="slidenum">
              <a:rPr lang="en-US" smtClean="0"/>
              <a:pPr/>
              <a:t>1</a:t>
            </a:fld>
            <a:endParaRPr lang="en-US"/>
          </a:p>
        </p:txBody>
      </p:sp>
    </p:spTree>
    <p:extLst>
      <p:ext uri="{BB962C8B-B14F-4D97-AF65-F5344CB8AC3E}">
        <p14:creationId xmlns:p14="http://schemas.microsoft.com/office/powerpoint/2010/main" val="117679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A20A7-5E5E-4D05-BC08-82DBA90323B8}" type="slidenum">
              <a:rPr lang="en-US"/>
              <a:pPr/>
              <a:t>23</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8837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A20A7-5E5E-4D05-BC08-82DBA90323B8}" type="slidenum">
              <a:rPr lang="en-US"/>
              <a:pPr/>
              <a:t>24</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647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0F686-D586-4438-9B73-67E3DDA496F2}" type="slidenum">
              <a:rPr lang="en-US" smtClean="0"/>
              <a:pPr/>
              <a:t>5</a:t>
            </a:fld>
            <a:endParaRPr lang="en-US"/>
          </a:p>
        </p:txBody>
      </p:sp>
    </p:spTree>
    <p:extLst>
      <p:ext uri="{BB962C8B-B14F-4D97-AF65-F5344CB8AC3E}">
        <p14:creationId xmlns:p14="http://schemas.microsoft.com/office/powerpoint/2010/main" val="203268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A20A7-5E5E-4D05-BC08-82DBA90323B8}" type="slidenum">
              <a:rPr lang="en-US"/>
              <a:pPr/>
              <a:t>16</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001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A20A7-5E5E-4D05-BC08-82DBA90323B8}" type="slidenum">
              <a:rPr lang="en-US"/>
              <a:pPr/>
              <a:t>17</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239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A20A7-5E5E-4D05-BC08-82DBA90323B8}" type="slidenum">
              <a:rPr lang="en-US"/>
              <a:pPr/>
              <a:t>18</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777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A20A7-5E5E-4D05-BC08-82DBA90323B8}" type="slidenum">
              <a:rPr lang="en-US"/>
              <a:pPr/>
              <a:t>19</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18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A20A7-5E5E-4D05-BC08-82DBA90323B8}" type="slidenum">
              <a:rPr lang="en-US"/>
              <a:pPr/>
              <a:t>20</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169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A20A7-5E5E-4D05-BC08-82DBA90323B8}" type="slidenum">
              <a:rPr lang="en-US"/>
              <a:pPr/>
              <a:t>21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578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A20A7-5E5E-4D05-BC08-82DBA90323B8}" type="slidenum">
              <a:rPr lang="en-US"/>
              <a:pPr/>
              <a:t>22</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48018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10/29/21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kumimoji="0"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2BBB5E19-F10A-4C2F-BF6F-11C513378A2E}" type="slidenum">
              <a:rPr kumimoji="0" lang="en-US" smtClean="0"/>
              <a:pPr/>
              <a:t>‹#›</a:t>
            </a:fld>
            <a:endParaRPr kumimoji="0" lang="en-US" dirty="0"/>
          </a:p>
        </p:txBody>
      </p:sp>
    </p:spTree>
    <p:extLst>
      <p:ext uri="{BB962C8B-B14F-4D97-AF65-F5344CB8AC3E}">
        <p14:creationId xmlns:p14="http://schemas.microsoft.com/office/powerpoint/2010/main" val="11665253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F9B8CD-342D-4579-98EC-A8FD6B7370E1}" type="datetimeFigureOut">
              <a:rPr lang="en-US" smtClean="0"/>
              <a:pPr/>
              <a:t>10/29/21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159805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F9B8CD-342D-4579-98EC-A8FD6B7370E1}" type="datetimeFigureOut">
              <a:rPr lang="en-US" smtClean="0"/>
              <a:pPr/>
              <a:t>10/29/21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207791239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10/29/21</a:t>
            </a:fld>
            <a:endParaRPr lang="en-US"/>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9119407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10/29/21</a:t>
            </a:fld>
            <a:endParaRPr lang="en-US"/>
          </a:p>
        </p:txBody>
      </p:sp>
      <p:sp>
        <p:nvSpPr>
          <p:cNvPr id="8" name="Footer Placeholder 7"/>
          <p:cNvSpPr>
            <a:spLocks noGrp="1"/>
          </p:cNvSpPr>
          <p:nvPr>
            <p:ph type="ftr" sz="quarter" idx="11"/>
          </p:nvPr>
        </p:nvSpPr>
        <p:spPr/>
        <p:txBody>
          <a:bodyPr/>
          <a:lstStyle/>
          <a:p>
            <a:r>
              <a:rPr lang="en-US" dirty="0"/>
              <a:t>Medley &amp; </a:t>
            </a:r>
            <a:r>
              <a:rPr lang="en-US" dirty="0" err="1"/>
              <a:t>Mesaric</a:t>
            </a:r>
            <a:r>
              <a:rPr lang="en-US" dirty="0"/>
              <a:t> Therapy Associates, LLC</a:t>
            </a:r>
          </a:p>
        </p:txBody>
      </p:sp>
      <p:sp>
        <p:nvSpPr>
          <p:cNvPr id="9" name="Slide Number Placeholder 8"/>
          <p:cNvSpPr>
            <a:spLocks noGrp="1"/>
          </p:cNvSpPr>
          <p:nvPr>
            <p:ph type="sldNum" sz="quarter" idx="12"/>
          </p:nvPr>
        </p:nvSpPr>
        <p:spPr/>
        <p:txBody>
          <a:bodyPr/>
          <a:lstStyle/>
          <a:p>
            <a:pPr algn="ctr"/>
            <a:r>
              <a:rPr lang="en-US"/>
              <a:t>2011 Medley &amp; Mesaric Therapy Associates, LLC</a:t>
            </a:r>
            <a:endParaRPr lang="en-US" dirty="0"/>
          </a:p>
        </p:txBody>
      </p:sp>
    </p:spTree>
    <p:extLst>
      <p:ext uri="{BB962C8B-B14F-4D97-AF65-F5344CB8AC3E}">
        <p14:creationId xmlns:p14="http://schemas.microsoft.com/office/powerpoint/2010/main" val="141401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E6F9B8CD-342D-4579-98EC-A8FD6B7370E1}" type="datetimeFigureOut">
              <a:rPr lang="en-US" smtClean="0"/>
              <a:pPr/>
              <a:t>10/29/21</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0"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1317361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F9B8CD-342D-4579-98EC-A8FD6B7370E1}" type="datetimeFigureOut">
              <a:rPr lang="en-US" smtClean="0"/>
              <a:pPr/>
              <a:t>10/29/21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3428173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F9B8CD-342D-4579-98EC-A8FD6B7370E1}" type="datetimeFigureOut">
              <a:rPr lang="en-US" smtClean="0"/>
              <a:pPr/>
              <a:t>10/29/21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40009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lgn="r" eaLnBrk="1" latinLnBrk="0" hangingPunct="1"/>
            <a:fld id="{E6F9B8CD-342D-4579-98EC-A8FD6B7370E1}" type="datetimeFigureOut">
              <a:rPr lang="en-US" smtClean="0"/>
              <a:pPr algn="r" eaLnBrk="1" latinLnBrk="0" hangingPunct="1"/>
              <a:t>10/29/21</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211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10/29/21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4841679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10/29/21</a:t>
            </a:fld>
            <a:endParaRPr lang="en-US" dirty="0"/>
          </a:p>
        </p:txBody>
      </p:sp>
      <p:sp>
        <p:nvSpPr>
          <p:cNvPr id="10" name="Footer Placeholder 9"/>
          <p:cNvSpPr>
            <a:spLocks noGrp="1"/>
          </p:cNvSpPr>
          <p:nvPr>
            <p:ph type="ftr" sz="quarter" idx="11"/>
          </p:nvPr>
        </p:nvSpPr>
        <p:spPr/>
        <p:txBody>
          <a:bodyPr/>
          <a:lstStyle/>
          <a:p>
            <a:endParaRPr kumimoji="0" lang="en-US"/>
          </a:p>
        </p:txBody>
      </p:sp>
      <p:sp>
        <p:nvSpPr>
          <p:cNvPr id="11" name="Slide Number Placeholder 10"/>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5948610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10/29/21</a:t>
            </a:fld>
            <a:endParaRPr lang="en-US"/>
          </a:p>
        </p:txBody>
      </p:sp>
      <p:sp>
        <p:nvSpPr>
          <p:cNvPr id="10" name="Slide Number Placeholder 9"/>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129290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lgn="r" eaLnBrk="1" latinLnBrk="0" hangingPunct="1"/>
            <a:fld id="{E6F9B8CD-342D-4579-98EC-A8FD6B7370E1}" type="datetimeFigureOut">
              <a:rPr lang="en-US" smtClean="0"/>
              <a:pPr algn="r" eaLnBrk="1" latinLnBrk="0" hangingPunct="1"/>
              <a:t>10/29/21</a:t>
            </a:fld>
            <a:endParaRPr lang="en-US" dirty="0">
              <a:solidFill>
                <a:schemeClr val="tx2"/>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701927423"/>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 id="2147484834"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ired.it/play/televisione/2016/06/10/10-personaggi-etnici-delle-serie-tv/"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752600"/>
            <a:ext cx="7772400" cy="2590800"/>
          </a:xfrm>
        </p:spPr>
        <p:txBody>
          <a:bodyPr>
            <a:normAutofit/>
          </a:bodyPr>
          <a:lstStyle/>
          <a:p>
            <a:pPr algn="l">
              <a:spcBef>
                <a:spcPts val="0"/>
              </a:spcBef>
            </a:pPr>
            <a:r>
              <a:rPr lang="en-US" sz="2200" b="1" dirty="0">
                <a:latin typeface="+mj-lt"/>
              </a:rPr>
              <a:t>Presented to</a:t>
            </a:r>
            <a:r>
              <a:rPr lang="en-US" sz="2200" dirty="0">
                <a:latin typeface="+mj-lt"/>
              </a:rPr>
              <a:t>:  </a:t>
            </a:r>
            <a:r>
              <a:rPr lang="en-US" sz="2200" dirty="0" err="1">
                <a:latin typeface="+mj-lt"/>
              </a:rPr>
              <a:t>Wallingford-Swarthmore</a:t>
            </a:r>
            <a:r>
              <a:rPr lang="en-US" sz="2200" dirty="0">
                <a:latin typeface="+mj-lt"/>
              </a:rPr>
              <a:t> School District </a:t>
            </a:r>
          </a:p>
          <a:p>
            <a:pPr algn="l">
              <a:spcBef>
                <a:spcPts val="0"/>
              </a:spcBef>
              <a:spcAft>
                <a:spcPts val="1200"/>
              </a:spcAft>
            </a:pPr>
            <a:r>
              <a:rPr lang="en-US" sz="2200" dirty="0">
                <a:latin typeface="+mj-lt"/>
              </a:rPr>
              <a:t>                           Instructional Assistants</a:t>
            </a:r>
          </a:p>
          <a:p>
            <a:pPr algn="l">
              <a:spcAft>
                <a:spcPts val="1200"/>
              </a:spcAft>
            </a:pPr>
            <a:r>
              <a:rPr lang="en-US" sz="2200" b="1" dirty="0">
                <a:latin typeface="+mj-lt"/>
              </a:rPr>
              <a:t>Location:</a:t>
            </a:r>
            <a:r>
              <a:rPr lang="en-US" sz="2200" dirty="0">
                <a:latin typeface="+mj-lt"/>
              </a:rPr>
              <a:t>         </a:t>
            </a:r>
            <a:r>
              <a:rPr lang="en-US" sz="2200" dirty="0" err="1">
                <a:latin typeface="+mj-lt"/>
              </a:rPr>
              <a:t>Strath Haven</a:t>
            </a:r>
            <a:r>
              <a:rPr lang="en-US" sz="2200" dirty="0">
                <a:latin typeface="+mj-lt"/>
              </a:rPr>
              <a:t> Middle School</a:t>
            </a:r>
            <a:r>
              <a:rPr lang="en-US" sz="2200">
                <a:latin typeface="+mj-lt"/>
              </a:rPr>
              <a:t>, Wallingford, PA</a:t>
            </a:r>
            <a:endParaRPr lang="en-US" sz="2200" dirty="0">
              <a:latin typeface="+mj-lt"/>
            </a:endParaRPr>
          </a:p>
          <a:p>
            <a:pPr algn="l">
              <a:spcBef>
                <a:spcPts val="0"/>
              </a:spcBef>
              <a:spcAft>
                <a:spcPts val="1200"/>
              </a:spcAft>
            </a:pPr>
            <a:r>
              <a:rPr lang="en-US" sz="2200" b="1" dirty="0">
                <a:latin typeface="+mj-lt"/>
              </a:rPr>
              <a:t>Date</a:t>
            </a:r>
            <a:r>
              <a:rPr lang="en-US" sz="2200" dirty="0">
                <a:latin typeface="+mj-lt"/>
              </a:rPr>
              <a:t>:                 November 2, 2021</a:t>
            </a:r>
          </a:p>
          <a:p>
            <a:pPr algn="l">
              <a:lnSpc>
                <a:spcPts val="2500"/>
              </a:lnSpc>
              <a:spcBef>
                <a:spcPts val="0"/>
              </a:spcBef>
            </a:pPr>
            <a:r>
              <a:rPr lang="en-US" sz="2200" b="1" dirty="0">
                <a:latin typeface="+mj-lt"/>
              </a:rPr>
              <a:t>Presented by</a:t>
            </a:r>
            <a:r>
              <a:rPr lang="en-US" sz="2200" dirty="0">
                <a:latin typeface="+mj-lt"/>
              </a:rPr>
              <a:t>: Lynn Medley, M.S., CCC-SLP</a:t>
            </a:r>
            <a:endParaRPr lang="en-US" sz="2400" dirty="0">
              <a:latin typeface="+mj-lt"/>
            </a:endParaRPr>
          </a:p>
          <a:p>
            <a:pPr algn="l"/>
            <a:endParaRPr lang="en-US" sz="2400" dirty="0">
              <a:latin typeface="+mj-lt"/>
            </a:endParaRPr>
          </a:p>
        </p:txBody>
      </p:sp>
      <p:sp>
        <p:nvSpPr>
          <p:cNvPr id="5" name="TextBox 4"/>
          <p:cNvSpPr txBox="1"/>
          <p:nvPr/>
        </p:nvSpPr>
        <p:spPr>
          <a:xfrm>
            <a:off x="4876800" y="5094709"/>
            <a:ext cx="3810000"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mj-lt"/>
              </a:rPr>
              <a:t>421 N Bethlehem Pike</a:t>
            </a:r>
          </a:p>
          <a:p>
            <a:r>
              <a:rPr lang="en-US" sz="2000" dirty="0">
                <a:latin typeface="+mj-lt"/>
              </a:rPr>
              <a:t>Ambler, PA  19002</a:t>
            </a:r>
          </a:p>
          <a:p>
            <a:r>
              <a:rPr lang="en-US" sz="2000" dirty="0">
                <a:latin typeface="+mj-lt"/>
              </a:rPr>
              <a:t>215-643-5585</a:t>
            </a:r>
          </a:p>
          <a:p>
            <a:r>
              <a:rPr lang="en-US" sz="2000" dirty="0">
                <a:latin typeface="+mj-lt"/>
              </a:rPr>
              <a:t>www.mmtaspeech.com</a:t>
            </a:r>
          </a:p>
        </p:txBody>
      </p:sp>
      <p:sp>
        <p:nvSpPr>
          <p:cNvPr id="6" name="TextBox 5"/>
          <p:cNvSpPr txBox="1"/>
          <p:nvPr/>
        </p:nvSpPr>
        <p:spPr>
          <a:xfrm>
            <a:off x="0" y="304800"/>
            <a:ext cx="9144000" cy="1107996"/>
          </a:xfrm>
          <a:prstGeom prst="rect">
            <a:avLst/>
          </a:prstGeom>
          <a:solidFill>
            <a:schemeClr val="bg2">
              <a:lumMod val="90000"/>
            </a:schemeClr>
          </a:solidFill>
        </p:spPr>
        <p:txBody>
          <a:bodyPr wrap="square" rtlCol="0">
            <a:spAutoFit/>
          </a:bodyPr>
          <a:lstStyle/>
          <a:p>
            <a:pPr algn="ctr"/>
            <a:r>
              <a:rPr lang="en-US" sz="3300" b="1" dirty="0">
                <a:latin typeface="+mj-lt"/>
              </a:rPr>
              <a:t>All Behavior is Communication, and </a:t>
            </a:r>
          </a:p>
          <a:p>
            <a:pPr algn="ctr"/>
            <a:r>
              <a:rPr lang="en-US" sz="3300" b="1" dirty="0">
                <a:latin typeface="+mj-lt"/>
              </a:rPr>
              <a:t>Most Communication is Social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953000"/>
            <a:ext cx="3352800" cy="1606859"/>
          </a:xfrm>
          <a:prstGeom prst="rect">
            <a:avLst/>
          </a:prstGeom>
        </p:spPr>
      </p:pic>
    </p:spTree>
    <p:extLst>
      <p:ext uri="{BB962C8B-B14F-4D97-AF65-F5344CB8AC3E}">
        <p14:creationId xmlns:p14="http://schemas.microsoft.com/office/powerpoint/2010/main" val="256435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2E8F3B-7790-FA47-A521-5AA46409B341}"/>
              </a:ext>
            </a:extLst>
          </p:cNvPr>
          <p:cNvSpPr>
            <a:spLocks noGrp="1"/>
          </p:cNvSpPr>
          <p:nvPr>
            <p:ph type="title"/>
          </p:nvPr>
        </p:nvSpPr>
        <p:spPr>
          <a:xfrm>
            <a:off x="228600" y="304800"/>
            <a:ext cx="8686800" cy="1066800"/>
          </a:xfrm>
          <a:solidFill>
            <a:schemeClr val="accent3">
              <a:lumMod val="60000"/>
              <a:lumOff val="40000"/>
            </a:schemeClr>
          </a:solidFill>
        </p:spPr>
        <p:txBody>
          <a:bodyPr>
            <a:noAutofit/>
          </a:bodyPr>
          <a:lstStyle/>
          <a:p>
            <a:r>
              <a:rPr lang="en-US" sz="3600" cap="none" dirty="0"/>
              <a:t>What if what they’re doing doesn’t look like any age child</a:t>
            </a:r>
          </a:p>
        </p:txBody>
      </p:sp>
      <p:sp>
        <p:nvSpPr>
          <p:cNvPr id="5" name="Content Placeholder 2">
            <a:extLst>
              <a:ext uri="{FF2B5EF4-FFF2-40B4-BE49-F238E27FC236}">
                <a16:creationId xmlns:a16="http://schemas.microsoft.com/office/drawing/2014/main" id="{377BAE80-91A4-9B4B-B18C-08525BB440AE}"/>
              </a:ext>
            </a:extLst>
          </p:cNvPr>
          <p:cNvSpPr>
            <a:spLocks noGrp="1"/>
          </p:cNvSpPr>
          <p:nvPr>
            <p:ph idx="1"/>
          </p:nvPr>
        </p:nvSpPr>
        <p:spPr>
          <a:xfrm>
            <a:off x="263577" y="1673013"/>
            <a:ext cx="2784423" cy="3511973"/>
          </a:xfrm>
        </p:spPr>
        <p:txBody>
          <a:bodyPr>
            <a:normAutofit/>
          </a:bodyPr>
          <a:lstStyle/>
          <a:p>
            <a:pPr marL="0" indent="0">
              <a:buNone/>
            </a:pPr>
            <a:r>
              <a:rPr lang="en-US" sz="2800" dirty="0">
                <a:solidFill>
                  <a:schemeClr val="bg1"/>
                </a:solidFill>
                <a:latin typeface="+mj-lt"/>
              </a:rPr>
              <a:t>Then their behavior is linked more to their learning style than to a delay in skill. </a:t>
            </a:r>
          </a:p>
          <a:p>
            <a:pPr marL="0" indent="0">
              <a:buNone/>
            </a:pPr>
            <a:r>
              <a:rPr lang="en-US" sz="2800" dirty="0">
                <a:solidFill>
                  <a:schemeClr val="bg1"/>
                </a:solidFill>
                <a:latin typeface="+mj-lt"/>
              </a:rPr>
              <a:t> Which leads us to learnig style.  </a:t>
            </a:r>
          </a:p>
        </p:txBody>
      </p:sp>
      <p:pic>
        <p:nvPicPr>
          <p:cNvPr id="19458" name="Picture 2" descr="Visual Stimming: What can we do about it?">
            <a:extLst>
              <a:ext uri="{FF2B5EF4-FFF2-40B4-BE49-F238E27FC236}">
                <a16:creationId xmlns:a16="http://schemas.microsoft.com/office/drawing/2014/main" id="{DA8C2AFB-DAE2-DE4B-AC55-0A33AF84B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73013"/>
            <a:ext cx="586119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37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All Behavior is Communication… - YouTube">
            <a:extLst>
              <a:ext uri="{FF2B5EF4-FFF2-40B4-BE49-F238E27FC236}">
                <a16:creationId xmlns:a16="http://schemas.microsoft.com/office/drawing/2014/main" id="{E57B2C62-0655-A644-B96D-11E06283C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962"/>
          <a:stretch/>
        </p:blipFill>
        <p:spPr bwMode="auto">
          <a:xfrm>
            <a:off x="152400" y="609600"/>
            <a:ext cx="3592286" cy="4785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92E691-10C2-924A-82AC-BA1D1E8C17DE}"/>
              </a:ext>
            </a:extLst>
          </p:cNvPr>
          <p:cNvSpPr txBox="1"/>
          <p:nvPr/>
        </p:nvSpPr>
        <p:spPr>
          <a:xfrm>
            <a:off x="0" y="5791200"/>
            <a:ext cx="9144000" cy="523220"/>
          </a:xfrm>
          <a:prstGeom prst="rect">
            <a:avLst/>
          </a:prstGeom>
          <a:solidFill>
            <a:schemeClr val="bg2">
              <a:lumMod val="90000"/>
            </a:schemeClr>
          </a:solidFill>
        </p:spPr>
        <p:txBody>
          <a:bodyPr wrap="square" rtlCol="0">
            <a:spAutoFit/>
          </a:bodyPr>
          <a:lstStyle/>
          <a:p>
            <a:endParaRPr lang="en-US" sz="2800" b="1" dirty="0">
              <a:latin typeface="+mj-lt"/>
            </a:endParaRPr>
          </a:p>
        </p:txBody>
      </p:sp>
      <p:sp>
        <p:nvSpPr>
          <p:cNvPr id="2" name="Rectangle 1">
            <a:extLst>
              <a:ext uri="{FF2B5EF4-FFF2-40B4-BE49-F238E27FC236}">
                <a16:creationId xmlns:a16="http://schemas.microsoft.com/office/drawing/2014/main" id="{8D296BDA-F51F-1144-9B64-51EFD9018E9F}"/>
              </a:ext>
            </a:extLst>
          </p:cNvPr>
          <p:cNvSpPr/>
          <p:nvPr/>
        </p:nvSpPr>
        <p:spPr>
          <a:xfrm>
            <a:off x="533400" y="1463040"/>
            <a:ext cx="2971800" cy="1127760"/>
          </a:xfrm>
          <a:prstGeom prst="rect">
            <a:avLst/>
          </a:prstGeom>
          <a:solidFill>
            <a:srgbClr val="29A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School Kid Crying | Meme Generator">
            <a:extLst>
              <a:ext uri="{FF2B5EF4-FFF2-40B4-BE49-F238E27FC236}">
                <a16:creationId xmlns:a16="http://schemas.microsoft.com/office/drawing/2014/main" id="{C0C7A6A2-EA62-E14A-9B16-E9F849D9A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58754"/>
            <a:ext cx="5497286" cy="364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1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2E8F3B-7790-FA47-A521-5AA46409B341}"/>
              </a:ext>
            </a:extLst>
          </p:cNvPr>
          <p:cNvSpPr>
            <a:spLocks noGrp="1"/>
          </p:cNvSpPr>
          <p:nvPr>
            <p:ph type="title"/>
          </p:nvPr>
        </p:nvSpPr>
        <p:spPr>
          <a:xfrm>
            <a:off x="228600" y="304800"/>
            <a:ext cx="8686800" cy="1066800"/>
          </a:xfrm>
          <a:solidFill>
            <a:schemeClr val="accent3">
              <a:lumMod val="60000"/>
              <a:lumOff val="40000"/>
            </a:schemeClr>
          </a:solidFill>
        </p:spPr>
        <p:txBody>
          <a:bodyPr>
            <a:normAutofit fontScale="90000"/>
          </a:bodyPr>
          <a:lstStyle/>
          <a:p>
            <a:r>
              <a:rPr lang="en-US" cap="none" dirty="0"/>
              <a:t>The behavior of students with social deficits is usually communicating that:</a:t>
            </a:r>
          </a:p>
        </p:txBody>
      </p:sp>
      <p:sp>
        <p:nvSpPr>
          <p:cNvPr id="5" name="Content Placeholder 2">
            <a:extLst>
              <a:ext uri="{FF2B5EF4-FFF2-40B4-BE49-F238E27FC236}">
                <a16:creationId xmlns:a16="http://schemas.microsoft.com/office/drawing/2014/main" id="{377BAE80-91A4-9B4B-B18C-08525BB440AE}"/>
              </a:ext>
            </a:extLst>
          </p:cNvPr>
          <p:cNvSpPr>
            <a:spLocks noGrp="1"/>
          </p:cNvSpPr>
          <p:nvPr>
            <p:ph idx="1"/>
          </p:nvPr>
        </p:nvSpPr>
        <p:spPr>
          <a:xfrm>
            <a:off x="304800" y="1782762"/>
            <a:ext cx="8686800" cy="4237038"/>
          </a:xfrm>
        </p:spPr>
        <p:txBody>
          <a:bodyPr>
            <a:normAutofit/>
          </a:bodyPr>
          <a:lstStyle/>
          <a:p>
            <a:pPr marL="514350" indent="-514350">
              <a:buFont typeface="+mj-lt"/>
              <a:buAutoNum type="arabicPeriod"/>
            </a:pPr>
            <a:r>
              <a:rPr lang="en-US" sz="3000" dirty="0">
                <a:solidFill>
                  <a:schemeClr val="bg1"/>
                </a:solidFill>
                <a:latin typeface="+mj-lt"/>
              </a:rPr>
              <a:t>Their social-emotional development is younger than their age (no matter what their IQ is)</a:t>
            </a:r>
          </a:p>
          <a:p>
            <a:pPr marL="514350" indent="-514350">
              <a:buFont typeface="+mj-lt"/>
              <a:buAutoNum type="arabicPeriod"/>
            </a:pPr>
            <a:r>
              <a:rPr lang="en-US" sz="3000" dirty="0">
                <a:solidFill>
                  <a:schemeClr val="bg1"/>
                </a:solidFill>
                <a:latin typeface="+mj-lt"/>
              </a:rPr>
              <a:t>They are missing particular skills that impede their ability to join and stay in social interaction with “neurotypicals” (NTs)</a:t>
            </a:r>
          </a:p>
          <a:p>
            <a:pPr lvl="2"/>
            <a:r>
              <a:rPr lang="en-US" sz="2400" dirty="0">
                <a:solidFill>
                  <a:schemeClr val="bg1"/>
                </a:solidFill>
                <a:latin typeface="+mj-lt"/>
              </a:rPr>
              <a:t>What skills they’re missing are likely to depend on their diagnosis/educational classification/learning style</a:t>
            </a:r>
          </a:p>
          <a:p>
            <a:endParaRPr lang="en-US" sz="2800" dirty="0">
              <a:solidFill>
                <a:schemeClr val="bg1"/>
              </a:solidFill>
              <a:latin typeface="+mj-lt"/>
            </a:endParaRPr>
          </a:p>
          <a:p>
            <a:pPr marL="0" indent="0">
              <a:buNone/>
            </a:pPr>
            <a:r>
              <a:rPr lang="en-US" sz="2800" dirty="0">
                <a:solidFill>
                  <a:schemeClr val="bg1"/>
                </a:solidFill>
                <a:latin typeface="+mj-lt"/>
              </a:rPr>
              <a:t>Now for #2 – learning style</a:t>
            </a:r>
          </a:p>
        </p:txBody>
      </p:sp>
      <p:pic>
        <p:nvPicPr>
          <p:cNvPr id="6" name="Picture 2" descr="Amazon.com: 15 Count 16 oz Pagoda Wire Handle Chinese Takeout Box : Health  &amp; Household">
            <a:extLst>
              <a:ext uri="{FF2B5EF4-FFF2-40B4-BE49-F238E27FC236}">
                <a16:creationId xmlns:a16="http://schemas.microsoft.com/office/drawing/2014/main" id="{083F7733-CCC0-6843-8251-B4C828799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838" y="5867400"/>
            <a:ext cx="951762" cy="87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4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DF6A709-A3B8-1D41-827E-E3249A9B78C6}"/>
              </a:ext>
            </a:extLst>
          </p:cNvPr>
          <p:cNvSpPr txBox="1">
            <a:spLocks/>
          </p:cNvSpPr>
          <p:nvPr/>
        </p:nvSpPr>
        <p:spPr>
          <a:xfrm>
            <a:off x="304800" y="2468562"/>
            <a:ext cx="8686800" cy="370363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sz="3200" dirty="0">
              <a:solidFill>
                <a:schemeClr val="bg1"/>
              </a:solidFill>
              <a:latin typeface="+mj-lt"/>
            </a:endParaRPr>
          </a:p>
          <a:p>
            <a:endParaRPr lang="en-US" sz="3200" dirty="0">
              <a:solidFill>
                <a:schemeClr val="bg1"/>
              </a:solidFill>
              <a:latin typeface="+mj-lt"/>
            </a:endParaRPr>
          </a:p>
          <a:p>
            <a:endParaRPr lang="en-US" sz="3200" dirty="0">
              <a:solidFill>
                <a:schemeClr val="bg1"/>
              </a:solidFill>
              <a:latin typeface="+mj-lt"/>
            </a:endParaRPr>
          </a:p>
        </p:txBody>
      </p:sp>
      <p:pic>
        <p:nvPicPr>
          <p:cNvPr id="13" name="Picture 6" descr="Magnet  Inspirational Einstein Quote Everyone is a image 1">
            <a:extLst>
              <a:ext uri="{FF2B5EF4-FFF2-40B4-BE49-F238E27FC236}">
                <a16:creationId xmlns:a16="http://schemas.microsoft.com/office/drawing/2014/main" id="{4C456EC7-A1E5-DF4A-97BE-E42857631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975"/>
            <a:ext cx="9144000" cy="644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9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2E8F3B-7790-FA47-A521-5AA46409B341}"/>
              </a:ext>
            </a:extLst>
          </p:cNvPr>
          <p:cNvSpPr>
            <a:spLocks noGrp="1"/>
          </p:cNvSpPr>
          <p:nvPr>
            <p:ph type="title"/>
          </p:nvPr>
        </p:nvSpPr>
        <p:spPr>
          <a:xfrm>
            <a:off x="228600" y="304800"/>
            <a:ext cx="8686800" cy="1143000"/>
          </a:xfrm>
          <a:solidFill>
            <a:schemeClr val="accent3">
              <a:lumMod val="60000"/>
              <a:lumOff val="40000"/>
            </a:schemeClr>
          </a:solidFill>
        </p:spPr>
        <p:txBody>
          <a:bodyPr>
            <a:normAutofit/>
          </a:bodyPr>
          <a:lstStyle/>
          <a:p>
            <a:r>
              <a:rPr lang="en-US" cap="none" dirty="0">
                <a:solidFill>
                  <a:schemeClr val="tx1"/>
                </a:solidFill>
              </a:rPr>
              <a:t>What is “learning style”?  </a:t>
            </a:r>
          </a:p>
        </p:txBody>
      </p:sp>
      <p:sp>
        <p:nvSpPr>
          <p:cNvPr id="6" name="Content Placeholder 2">
            <a:extLst>
              <a:ext uri="{FF2B5EF4-FFF2-40B4-BE49-F238E27FC236}">
                <a16:creationId xmlns:a16="http://schemas.microsoft.com/office/drawing/2014/main" id="{ADF6A709-A3B8-1D41-827E-E3249A9B78C6}"/>
              </a:ext>
            </a:extLst>
          </p:cNvPr>
          <p:cNvSpPr txBox="1">
            <a:spLocks/>
          </p:cNvSpPr>
          <p:nvPr/>
        </p:nvSpPr>
        <p:spPr>
          <a:xfrm>
            <a:off x="304800" y="2468562"/>
            <a:ext cx="8686800" cy="370363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sz="3200" dirty="0">
              <a:solidFill>
                <a:schemeClr val="bg1"/>
              </a:solidFill>
              <a:latin typeface="+mj-lt"/>
            </a:endParaRPr>
          </a:p>
          <a:p>
            <a:endParaRPr lang="en-US" sz="3200" dirty="0">
              <a:solidFill>
                <a:schemeClr val="bg1"/>
              </a:solidFill>
              <a:latin typeface="+mj-lt"/>
            </a:endParaRPr>
          </a:p>
          <a:p>
            <a:endParaRPr lang="en-US" sz="3200" dirty="0">
              <a:solidFill>
                <a:schemeClr val="bg1"/>
              </a:solidFill>
              <a:latin typeface="+mj-lt"/>
            </a:endParaRPr>
          </a:p>
        </p:txBody>
      </p:sp>
      <p:sp>
        <p:nvSpPr>
          <p:cNvPr id="9" name="Content Placeholder 2">
            <a:extLst>
              <a:ext uri="{FF2B5EF4-FFF2-40B4-BE49-F238E27FC236}">
                <a16:creationId xmlns:a16="http://schemas.microsoft.com/office/drawing/2014/main" id="{6A8B5693-5745-3A4B-B49A-CC1FD0C70D14}"/>
              </a:ext>
            </a:extLst>
          </p:cNvPr>
          <p:cNvSpPr txBox="1">
            <a:spLocks/>
          </p:cNvSpPr>
          <p:nvPr/>
        </p:nvSpPr>
        <p:spPr>
          <a:xfrm>
            <a:off x="228600" y="4572000"/>
            <a:ext cx="8686800" cy="21336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3200" dirty="0">
                <a:solidFill>
                  <a:schemeClr val="bg1"/>
                </a:solidFill>
                <a:latin typeface="+mj-lt"/>
              </a:rPr>
              <a:t>For today’s purposes, </a:t>
            </a:r>
          </a:p>
          <a:p>
            <a:pPr marL="0" indent="0" algn="ctr">
              <a:buNone/>
            </a:pPr>
            <a:r>
              <a:rPr lang="en-US" sz="3200" dirty="0">
                <a:solidFill>
                  <a:schemeClr val="bg1"/>
                </a:solidFill>
                <a:latin typeface="+mj-lt"/>
              </a:rPr>
              <a:t>The way students approach or avoid learning and interacting with others based on their strengths and their weaknesses.  </a:t>
            </a:r>
          </a:p>
          <a:p>
            <a:pPr marL="0" indent="0" algn="ctr">
              <a:buNone/>
            </a:pPr>
            <a:endParaRPr lang="en-US" sz="3200" dirty="0">
              <a:solidFill>
                <a:schemeClr val="bg1"/>
              </a:solidFill>
              <a:latin typeface="+mj-lt"/>
            </a:endParaRPr>
          </a:p>
          <a:p>
            <a:pPr marL="0" indent="0" algn="ctr">
              <a:buNone/>
            </a:pPr>
            <a:endParaRPr lang="en-US" sz="3200" dirty="0">
              <a:solidFill>
                <a:schemeClr val="bg1"/>
              </a:solidFill>
            </a:endParaRPr>
          </a:p>
          <a:p>
            <a:pPr marL="0" indent="0" algn="ctr">
              <a:buNone/>
            </a:pPr>
            <a:endParaRPr lang="en-US" sz="3200" dirty="0">
              <a:solidFill>
                <a:schemeClr val="bg1"/>
              </a:solidFill>
            </a:endParaRPr>
          </a:p>
          <a:p>
            <a:pPr marL="0" indent="0" algn="ctr">
              <a:buNone/>
            </a:pPr>
            <a:endParaRPr lang="en-US" sz="3200" dirty="0">
              <a:solidFill>
                <a:schemeClr val="bg1"/>
              </a:solidFill>
              <a:latin typeface="+mj-lt"/>
            </a:endParaRPr>
          </a:p>
          <a:p>
            <a:pPr marL="0" indent="0" algn="ctr">
              <a:buNone/>
            </a:pPr>
            <a:endParaRPr lang="en-US" sz="3200" dirty="0">
              <a:solidFill>
                <a:schemeClr val="bg1"/>
              </a:solidFill>
              <a:latin typeface="+mj-lt"/>
            </a:endParaRPr>
          </a:p>
          <a:p>
            <a:pPr algn="ctr"/>
            <a:endParaRPr lang="en-US" sz="3200" dirty="0">
              <a:solidFill>
                <a:schemeClr val="bg1"/>
              </a:solidFill>
              <a:latin typeface="+mj-lt"/>
            </a:endParaRPr>
          </a:p>
        </p:txBody>
      </p:sp>
      <p:pic>
        <p:nvPicPr>
          <p:cNvPr id="21506" name="Picture 2" descr="Understanding Your Student&amp;#39;s Learning Style: The Theory of Multiple...">
            <a:extLst>
              <a:ext uri="{FF2B5EF4-FFF2-40B4-BE49-F238E27FC236}">
                <a16:creationId xmlns:a16="http://schemas.microsoft.com/office/drawing/2014/main" id="{117FB5A9-B23C-674B-BD1F-1F3CA2067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345" y="1658821"/>
            <a:ext cx="276161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Accommodating Differing Learning Styles in Employee Development - HR Daily  Advisor">
            <a:extLst>
              <a:ext uri="{FF2B5EF4-FFF2-40B4-BE49-F238E27FC236}">
                <a16:creationId xmlns:a16="http://schemas.microsoft.com/office/drawing/2014/main" id="{6130963F-30A7-8E4A-8C2B-660114DC5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53" y="1943100"/>
            <a:ext cx="319640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1506"/>
                                        </p:tgtEl>
                                      </p:cBhvr>
                                    </p:animEffect>
                                    <p:set>
                                      <p:cBhvr>
                                        <p:cTn id="7" dur="1" fill="hold">
                                          <p:stCondLst>
                                            <p:cond delay="499"/>
                                          </p:stCondLst>
                                        </p:cTn>
                                        <p:tgtEl>
                                          <p:spTgt spid="2150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1508"/>
                                        </p:tgtEl>
                                      </p:cBhvr>
                                    </p:animEffect>
                                    <p:set>
                                      <p:cBhvr>
                                        <p:cTn id="10" dur="1" fill="hold">
                                          <p:stCondLst>
                                            <p:cond delay="499"/>
                                          </p:stCondLst>
                                        </p:cTn>
                                        <p:tgtEl>
                                          <p:spTgt spid="21508"/>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6E5744E-CE0E-BC45-A0D3-661A2C9DD5E7}"/>
              </a:ext>
            </a:extLst>
          </p:cNvPr>
          <p:cNvGraphicFramePr>
            <a:graphicFrameLocks noGrp="1"/>
          </p:cNvGraphicFramePr>
          <p:nvPr>
            <p:ph idx="1"/>
            <p:extLst>
              <p:ext uri="{D42A27DB-BD31-4B8C-83A1-F6EECF244321}">
                <p14:modId xmlns:p14="http://schemas.microsoft.com/office/powerpoint/2010/main" val="913324968"/>
              </p:ext>
            </p:extLst>
          </p:nvPr>
        </p:nvGraphicFramePr>
        <p:xfrm>
          <a:off x="2095500" y="683121"/>
          <a:ext cx="4876800" cy="1720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43BFFC7-F62F-D142-B69D-137401B5A8FB}"/>
              </a:ext>
            </a:extLst>
          </p:cNvPr>
          <p:cNvSpPr txBox="1"/>
          <p:nvPr/>
        </p:nvSpPr>
        <p:spPr>
          <a:xfrm>
            <a:off x="152399" y="2590800"/>
            <a:ext cx="4343401" cy="4078039"/>
          </a:xfrm>
          <a:prstGeom prst="rect">
            <a:avLst/>
          </a:prstGeom>
          <a:noFill/>
          <a:ln>
            <a:solidFill>
              <a:schemeClr val="tx1"/>
            </a:solidFill>
          </a:ln>
        </p:spPr>
        <p:txBody>
          <a:bodyPr wrap="square" rtlCol="0">
            <a:spAutoFit/>
          </a:bodyPr>
          <a:lstStyle/>
          <a:p>
            <a:pPr algn="ctr"/>
            <a:r>
              <a:rPr lang="en-US" sz="2400" b="1" i="1">
                <a:solidFill>
                  <a:schemeClr val="accent2"/>
                </a:solidFill>
                <a:latin typeface="+mj-lt"/>
              </a:rPr>
              <a:t>It’s me against the world</a:t>
            </a:r>
          </a:p>
          <a:p>
            <a:endParaRPr lang="en-US" sz="2400">
              <a:solidFill>
                <a:schemeClr val="bg1"/>
              </a:solidFill>
              <a:latin typeface="+mj-lt"/>
            </a:endParaRPr>
          </a:p>
          <a:p>
            <a:r>
              <a:rPr lang="en-US" sz="2300">
                <a:solidFill>
                  <a:schemeClr val="bg1"/>
                </a:solidFill>
                <a:latin typeface="+mj-lt"/>
              </a:rPr>
              <a:t>I lead with emotions </a:t>
            </a:r>
          </a:p>
          <a:p>
            <a:endParaRPr lang="en-US" sz="1600">
              <a:solidFill>
                <a:schemeClr val="bg1"/>
              </a:solidFill>
              <a:latin typeface="+mj-lt"/>
            </a:endParaRPr>
          </a:p>
          <a:p>
            <a:r>
              <a:rPr lang="en-US" sz="2300">
                <a:solidFill>
                  <a:schemeClr val="bg1"/>
                </a:solidFill>
                <a:latin typeface="+mj-lt"/>
              </a:rPr>
              <a:t>I have to make things happen to get my needs met</a:t>
            </a:r>
          </a:p>
          <a:p>
            <a:endParaRPr lang="en-US" sz="1600">
              <a:solidFill>
                <a:schemeClr val="bg1"/>
              </a:solidFill>
              <a:latin typeface="+mj-lt"/>
            </a:endParaRPr>
          </a:p>
          <a:p>
            <a:r>
              <a:rPr lang="en-US" sz="2300">
                <a:solidFill>
                  <a:schemeClr val="bg1"/>
                </a:solidFill>
                <a:latin typeface="+mj-lt"/>
              </a:rPr>
              <a:t>I know enough about what you’re thinking to plan around it</a:t>
            </a:r>
          </a:p>
          <a:p>
            <a:endParaRPr lang="en-US" sz="1600">
              <a:solidFill>
                <a:schemeClr val="bg1"/>
              </a:solidFill>
              <a:latin typeface="+mj-lt"/>
            </a:endParaRPr>
          </a:p>
          <a:p>
            <a:r>
              <a:rPr lang="en-US" sz="2300">
                <a:solidFill>
                  <a:schemeClr val="bg1"/>
                </a:solidFill>
                <a:latin typeface="+mj-lt"/>
              </a:rPr>
              <a:t>People are often obstacles to my getting what I need</a:t>
            </a:r>
          </a:p>
        </p:txBody>
      </p:sp>
      <p:sp>
        <p:nvSpPr>
          <p:cNvPr id="12" name="TextBox 11">
            <a:extLst>
              <a:ext uri="{FF2B5EF4-FFF2-40B4-BE49-F238E27FC236}">
                <a16:creationId xmlns:a16="http://schemas.microsoft.com/office/drawing/2014/main" id="{EAAE1E68-5ADB-B14B-8FE3-6C1CB68896CF}"/>
              </a:ext>
            </a:extLst>
          </p:cNvPr>
          <p:cNvSpPr txBox="1"/>
          <p:nvPr/>
        </p:nvSpPr>
        <p:spPr>
          <a:xfrm>
            <a:off x="4495800" y="2590800"/>
            <a:ext cx="4648200" cy="4416594"/>
          </a:xfrm>
          <a:prstGeom prst="rect">
            <a:avLst/>
          </a:prstGeom>
          <a:noFill/>
          <a:ln>
            <a:solidFill>
              <a:schemeClr val="tx1"/>
            </a:solidFill>
          </a:ln>
        </p:spPr>
        <p:txBody>
          <a:bodyPr wrap="square" rtlCol="0">
            <a:spAutoFit/>
          </a:bodyPr>
          <a:lstStyle/>
          <a:p>
            <a:pPr algn="ctr"/>
            <a:r>
              <a:rPr lang="en-US" sz="2400" b="1" i="1">
                <a:solidFill>
                  <a:schemeClr val="accent2"/>
                </a:solidFill>
                <a:latin typeface="+mj-lt"/>
              </a:rPr>
              <a:t>I have to figure this world out by myself</a:t>
            </a:r>
          </a:p>
          <a:p>
            <a:r>
              <a:rPr lang="en-US" sz="2300">
                <a:solidFill>
                  <a:schemeClr val="bg1"/>
                </a:solidFill>
                <a:latin typeface="+mj-lt"/>
              </a:rPr>
              <a:t>I lead with logic and rules</a:t>
            </a:r>
          </a:p>
          <a:p>
            <a:endParaRPr lang="en-US" sz="1600">
              <a:solidFill>
                <a:schemeClr val="bg1"/>
              </a:solidFill>
              <a:latin typeface="+mj-lt"/>
            </a:endParaRPr>
          </a:p>
          <a:p>
            <a:r>
              <a:rPr lang="en-US" sz="2300">
                <a:solidFill>
                  <a:schemeClr val="bg1"/>
                </a:solidFill>
                <a:latin typeface="+mj-lt"/>
              </a:rPr>
              <a:t>What I’m doing isn’t related to what anyone else is doing</a:t>
            </a:r>
          </a:p>
          <a:p>
            <a:endParaRPr lang="en-US" sz="1600">
              <a:solidFill>
                <a:schemeClr val="bg1"/>
              </a:solidFill>
              <a:latin typeface="+mj-lt"/>
            </a:endParaRPr>
          </a:p>
          <a:p>
            <a:r>
              <a:rPr lang="en-US" sz="2300">
                <a:solidFill>
                  <a:schemeClr val="bg1"/>
                </a:solidFill>
                <a:latin typeface="+mj-lt"/>
              </a:rPr>
              <a:t>I don’t know what you’re thinking</a:t>
            </a:r>
          </a:p>
          <a:p>
            <a:endParaRPr lang="en-US" sz="2300">
              <a:solidFill>
                <a:schemeClr val="bg1"/>
              </a:solidFill>
              <a:latin typeface="+mj-lt"/>
            </a:endParaRPr>
          </a:p>
          <a:p>
            <a:endParaRPr lang="en-US" sz="1600">
              <a:solidFill>
                <a:schemeClr val="bg1"/>
              </a:solidFill>
            </a:endParaRPr>
          </a:p>
          <a:p>
            <a:r>
              <a:rPr lang="en-US" sz="2300">
                <a:solidFill>
                  <a:schemeClr val="bg1"/>
                </a:solidFill>
                <a:latin typeface="+mj-lt"/>
              </a:rPr>
              <a:t>I’m learning by trial and error, I don’t see people as helpful</a:t>
            </a:r>
          </a:p>
          <a:p>
            <a:endParaRPr lang="en-US" sz="2400">
              <a:solidFill>
                <a:schemeClr val="bg1"/>
              </a:solidFill>
              <a:latin typeface="+mj-lt"/>
            </a:endParaRPr>
          </a:p>
        </p:txBody>
      </p:sp>
      <p:sp>
        <p:nvSpPr>
          <p:cNvPr id="2" name="Left Arrow 1">
            <a:extLst>
              <a:ext uri="{FF2B5EF4-FFF2-40B4-BE49-F238E27FC236}">
                <a16:creationId xmlns:a16="http://schemas.microsoft.com/office/drawing/2014/main" id="{2FA552CC-C416-2940-BD42-5F37CB3EAFDF}"/>
              </a:ext>
            </a:extLst>
          </p:cNvPr>
          <p:cNvSpPr/>
          <p:nvPr/>
        </p:nvSpPr>
        <p:spPr>
          <a:xfrm rot="19207432">
            <a:off x="2157769" y="1672940"/>
            <a:ext cx="1371600" cy="827277"/>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DAF2652A-7061-8242-8459-26DC9655FCB2}"/>
              </a:ext>
            </a:extLst>
          </p:cNvPr>
          <p:cNvSpPr/>
          <p:nvPr/>
        </p:nvSpPr>
        <p:spPr>
          <a:xfrm rot="13001911">
            <a:off x="5382681" y="1752411"/>
            <a:ext cx="1371600" cy="756424"/>
          </a:xfrm>
          <a:prstGeom prst="leftArrow">
            <a:avLst>
              <a:gd name="adj1" fmla="val 50000"/>
              <a:gd name="adj2" fmla="val 6057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D9DF7AF-FBF3-D44E-BF5E-3619BB969D04}"/>
              </a:ext>
            </a:extLst>
          </p:cNvPr>
          <p:cNvSpPr txBox="1"/>
          <p:nvPr/>
        </p:nvSpPr>
        <p:spPr>
          <a:xfrm>
            <a:off x="304800" y="76200"/>
            <a:ext cx="8458200" cy="646331"/>
          </a:xfrm>
          <a:prstGeom prst="rect">
            <a:avLst/>
          </a:prstGeom>
          <a:noFill/>
        </p:spPr>
        <p:txBody>
          <a:bodyPr wrap="square" rtlCol="0">
            <a:spAutoFit/>
          </a:bodyPr>
          <a:lstStyle/>
          <a:p>
            <a:pPr algn="ctr"/>
            <a:r>
              <a:rPr lang="en-US" sz="3600">
                <a:solidFill>
                  <a:schemeClr val="bg1"/>
                </a:solidFill>
                <a:latin typeface="+mj-lt"/>
              </a:rPr>
              <a:t>Know How Your Student Ticks, and Why</a:t>
            </a:r>
          </a:p>
        </p:txBody>
      </p:sp>
    </p:spTree>
    <p:extLst>
      <p:ext uri="{BB962C8B-B14F-4D97-AF65-F5344CB8AC3E}">
        <p14:creationId xmlns:p14="http://schemas.microsoft.com/office/powerpoint/2010/main" val="53778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5330" name="Rectangle 2"/>
          <p:cNvSpPr>
            <a:spLocks noGrp="1" noRot="1" noChangeArrowheads="1"/>
          </p:cNvSpPr>
          <p:nvPr>
            <p:ph type="title"/>
          </p:nvPr>
        </p:nvSpPr>
        <p:spPr>
          <a:xfrm>
            <a:off x="152400" y="168275"/>
            <a:ext cx="8763000" cy="1479610"/>
          </a:xfrm>
          <a:solidFill>
            <a:srgbClr val="C7BBA6"/>
          </a:solidFill>
        </p:spPr>
        <p:txBody>
          <a:bodyPr>
            <a:normAutofit/>
          </a:bodyPr>
          <a:lstStyle/>
          <a:p>
            <a:r>
              <a:rPr lang="en-US" cap="none" dirty="0"/>
              <a:t>And within these learning styles are deficits often associated with ADD:</a:t>
            </a:r>
          </a:p>
        </p:txBody>
      </p:sp>
      <p:sp>
        <p:nvSpPr>
          <p:cNvPr id="5" name="TextBox 4">
            <a:extLst>
              <a:ext uri="{FF2B5EF4-FFF2-40B4-BE49-F238E27FC236}">
                <a16:creationId xmlns:a16="http://schemas.microsoft.com/office/drawing/2014/main" id="{14116017-E4AB-664C-8689-21B9C543366B}"/>
              </a:ext>
            </a:extLst>
          </p:cNvPr>
          <p:cNvSpPr txBox="1"/>
          <p:nvPr/>
        </p:nvSpPr>
        <p:spPr>
          <a:xfrm>
            <a:off x="152400" y="2028885"/>
            <a:ext cx="8686800" cy="4401205"/>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2800">
                <a:solidFill>
                  <a:schemeClr val="bg1"/>
                </a:solidFill>
                <a:latin typeface="+mj-lt"/>
              </a:rPr>
              <a:t>Processing sensory information</a:t>
            </a:r>
          </a:p>
          <a:p>
            <a:pPr marL="285750" indent="-285750">
              <a:buClr>
                <a:srgbClr val="C00000"/>
              </a:buClr>
              <a:buFont typeface="Arial" panose="020B0604020202020204" pitchFamily="34" charset="0"/>
              <a:buChar char="•"/>
            </a:pPr>
            <a:r>
              <a:rPr lang="en-US" sz="2800">
                <a:solidFill>
                  <a:schemeClr val="bg1"/>
                </a:solidFill>
                <a:latin typeface="+mj-lt"/>
              </a:rPr>
              <a:t>Awareness of what’s happening around them</a:t>
            </a:r>
          </a:p>
          <a:p>
            <a:pPr marL="285750" indent="-285750">
              <a:buClr>
                <a:srgbClr val="C00000"/>
              </a:buClr>
              <a:buFont typeface="Arial" panose="020B0604020202020204" pitchFamily="34" charset="0"/>
              <a:buChar char="•"/>
            </a:pPr>
            <a:r>
              <a:rPr lang="en-US" sz="2800">
                <a:solidFill>
                  <a:schemeClr val="bg1"/>
                </a:solidFill>
                <a:latin typeface="+mj-lt"/>
              </a:rPr>
              <a:t>Sustaining attention</a:t>
            </a:r>
          </a:p>
          <a:p>
            <a:pPr marL="285750" indent="-285750">
              <a:buClr>
                <a:srgbClr val="C00000"/>
              </a:buClr>
              <a:buFont typeface="Arial" panose="020B0604020202020204" pitchFamily="34" charset="0"/>
              <a:buChar char="•"/>
            </a:pPr>
            <a:r>
              <a:rPr lang="en-US" sz="2800">
                <a:solidFill>
                  <a:schemeClr val="bg1"/>
                </a:solidFill>
                <a:latin typeface="+mj-lt"/>
              </a:rPr>
              <a:t>Organizing thoughts and materials</a:t>
            </a:r>
          </a:p>
          <a:p>
            <a:pPr marL="285750" indent="-285750">
              <a:buClr>
                <a:srgbClr val="C00000"/>
              </a:buClr>
              <a:buFont typeface="Arial" panose="020B0604020202020204" pitchFamily="34" charset="0"/>
              <a:buChar char="•"/>
            </a:pPr>
            <a:r>
              <a:rPr lang="en-US" sz="2800">
                <a:solidFill>
                  <a:schemeClr val="bg1"/>
                </a:solidFill>
                <a:latin typeface="+mj-lt"/>
              </a:rPr>
              <a:t>Getting started</a:t>
            </a:r>
          </a:p>
          <a:p>
            <a:pPr marL="285750" indent="-285750">
              <a:buClr>
                <a:srgbClr val="C00000"/>
              </a:buClr>
              <a:buFont typeface="Arial" panose="020B0604020202020204" pitchFamily="34" charset="0"/>
              <a:buChar char="•"/>
            </a:pPr>
            <a:r>
              <a:rPr lang="en-US" sz="2800">
                <a:solidFill>
                  <a:schemeClr val="bg1"/>
                </a:solidFill>
                <a:latin typeface="+mj-lt"/>
              </a:rPr>
              <a:t>Shifting from one thing to another in someone else’s time frame</a:t>
            </a:r>
          </a:p>
          <a:p>
            <a:pPr marL="285750" indent="-285750">
              <a:buClr>
                <a:srgbClr val="C00000"/>
              </a:buClr>
              <a:buFont typeface="Arial" panose="020B0604020202020204" pitchFamily="34" charset="0"/>
              <a:buChar char="•"/>
            </a:pPr>
            <a:r>
              <a:rPr lang="en-US" sz="2800">
                <a:solidFill>
                  <a:schemeClr val="bg1"/>
                </a:solidFill>
                <a:latin typeface="+mj-lt"/>
              </a:rPr>
              <a:t>Knowing how much time has passed</a:t>
            </a:r>
          </a:p>
          <a:p>
            <a:pPr>
              <a:buClr>
                <a:srgbClr val="C00000"/>
              </a:buClr>
            </a:pPr>
            <a:endParaRPr lang="en-US" sz="2800">
              <a:solidFill>
                <a:schemeClr val="bg1"/>
              </a:solidFill>
              <a:latin typeface="+mj-lt"/>
            </a:endParaRPr>
          </a:p>
          <a:p>
            <a:pPr>
              <a:buClr>
                <a:srgbClr val="C00000"/>
              </a:buClr>
            </a:pPr>
            <a:endParaRPr lang="en-US" sz="280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5330" name="Rectangle 2"/>
          <p:cNvSpPr>
            <a:spLocks noGrp="1" noRot="1" noChangeArrowheads="1"/>
          </p:cNvSpPr>
          <p:nvPr>
            <p:ph type="title"/>
          </p:nvPr>
        </p:nvSpPr>
        <p:spPr>
          <a:xfrm>
            <a:off x="152400" y="168275"/>
            <a:ext cx="8763000" cy="1660525"/>
          </a:xfrm>
          <a:solidFill>
            <a:srgbClr val="C7BBA6"/>
          </a:solidFill>
        </p:spPr>
        <p:txBody>
          <a:bodyPr>
            <a:normAutofit fontScale="90000"/>
          </a:bodyPr>
          <a:lstStyle/>
          <a:p>
            <a:r>
              <a:rPr lang="en-US" cap="none" dirty="0"/>
              <a:t>Learning style can help you decide why a student might be doing what they’re doing</a:t>
            </a:r>
          </a:p>
        </p:txBody>
      </p:sp>
      <p:sp>
        <p:nvSpPr>
          <p:cNvPr id="5" name="TextBox 4">
            <a:extLst>
              <a:ext uri="{FF2B5EF4-FFF2-40B4-BE49-F238E27FC236}">
                <a16:creationId xmlns:a16="http://schemas.microsoft.com/office/drawing/2014/main" id="{14116017-E4AB-664C-8689-21B9C543366B}"/>
              </a:ext>
            </a:extLst>
          </p:cNvPr>
          <p:cNvSpPr txBox="1"/>
          <p:nvPr/>
        </p:nvSpPr>
        <p:spPr>
          <a:xfrm>
            <a:off x="152400" y="2028885"/>
            <a:ext cx="8686800" cy="954107"/>
          </a:xfrm>
          <a:prstGeom prst="rect">
            <a:avLst/>
          </a:prstGeom>
          <a:noFill/>
        </p:spPr>
        <p:txBody>
          <a:bodyPr wrap="square" rtlCol="0">
            <a:spAutoFit/>
          </a:bodyPr>
          <a:lstStyle/>
          <a:p>
            <a:pPr>
              <a:buClr>
                <a:srgbClr val="C00000"/>
              </a:buClr>
            </a:pPr>
            <a:endParaRPr lang="en-US" sz="2800">
              <a:solidFill>
                <a:schemeClr val="bg1"/>
              </a:solidFill>
              <a:latin typeface="+mj-lt"/>
            </a:endParaRPr>
          </a:p>
          <a:p>
            <a:pPr>
              <a:buClr>
                <a:srgbClr val="C00000"/>
              </a:buClr>
            </a:pPr>
            <a:endParaRPr lang="en-US" sz="2800">
              <a:solidFill>
                <a:schemeClr val="bg1"/>
              </a:solidFill>
              <a:latin typeface="+mj-lt"/>
            </a:endParaRPr>
          </a:p>
        </p:txBody>
      </p:sp>
      <p:pic>
        <p:nvPicPr>
          <p:cNvPr id="22536" name="Picture 8" descr="Are you a sore loser? - Times of India">
            <a:extLst>
              <a:ext uri="{FF2B5EF4-FFF2-40B4-BE49-F238E27FC236}">
                <a16:creationId xmlns:a16="http://schemas.microsoft.com/office/drawing/2014/main" id="{35FFF92C-2D17-7141-B74A-D3ED980293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0" r="9167"/>
          <a:stretch/>
        </p:blipFill>
        <p:spPr bwMode="auto">
          <a:xfrm>
            <a:off x="304800" y="2505938"/>
            <a:ext cx="5004969" cy="335599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69EF33D-BCD8-4F49-B0BB-C4B9F4346D29}"/>
              </a:ext>
            </a:extLst>
          </p:cNvPr>
          <p:cNvGrpSpPr/>
          <p:nvPr/>
        </p:nvGrpSpPr>
        <p:grpSpPr>
          <a:xfrm>
            <a:off x="5715000" y="3241657"/>
            <a:ext cx="1711343" cy="1711343"/>
            <a:chOff x="966028" y="4680"/>
            <a:chExt cx="1711343" cy="1711343"/>
          </a:xfrm>
        </p:grpSpPr>
        <p:sp>
          <p:nvSpPr>
            <p:cNvPr id="13" name="Oval 12">
              <a:extLst>
                <a:ext uri="{FF2B5EF4-FFF2-40B4-BE49-F238E27FC236}">
                  <a16:creationId xmlns:a16="http://schemas.microsoft.com/office/drawing/2014/main" id="{6F26062C-437F-154F-B35A-F2FB1D989F0E}"/>
                </a:ext>
              </a:extLst>
            </p:cNvPr>
            <p:cNvSpPr/>
            <p:nvPr/>
          </p:nvSpPr>
          <p:spPr>
            <a:xfrm>
              <a:off x="966028" y="4680"/>
              <a:ext cx="1711343" cy="171134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4">
              <a:extLst>
                <a:ext uri="{FF2B5EF4-FFF2-40B4-BE49-F238E27FC236}">
                  <a16:creationId xmlns:a16="http://schemas.microsoft.com/office/drawing/2014/main" id="{91773468-BB03-014A-80F1-163F1BB2923B}"/>
                </a:ext>
              </a:extLst>
            </p:cNvPr>
            <p:cNvSpPr txBox="1"/>
            <p:nvPr/>
          </p:nvSpPr>
          <p:spPr>
            <a:xfrm>
              <a:off x="1204999" y="206484"/>
              <a:ext cx="986720" cy="130773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r>
                <a:rPr lang="en-US" sz="4200" kern="1200"/>
                <a:t>ES</a:t>
              </a:r>
            </a:p>
            <a:p>
              <a:pPr marL="0" lvl="0" indent="0" algn="ctr" defTabSz="1866900">
                <a:lnSpc>
                  <a:spcPct val="90000"/>
                </a:lnSpc>
                <a:spcBef>
                  <a:spcPct val="0"/>
                </a:spcBef>
                <a:spcAft>
                  <a:spcPct val="35000"/>
                </a:spcAft>
                <a:buNone/>
              </a:pPr>
              <a:endParaRPr lang="en-US" sz="4200" kern="1200"/>
            </a:p>
          </p:txBody>
        </p:sp>
      </p:grpSp>
      <p:grpSp>
        <p:nvGrpSpPr>
          <p:cNvPr id="10" name="Group 9">
            <a:extLst>
              <a:ext uri="{FF2B5EF4-FFF2-40B4-BE49-F238E27FC236}">
                <a16:creationId xmlns:a16="http://schemas.microsoft.com/office/drawing/2014/main" id="{22BA94CD-1F1E-6B4E-A75E-AC4615B62BF1}"/>
              </a:ext>
            </a:extLst>
          </p:cNvPr>
          <p:cNvGrpSpPr/>
          <p:nvPr/>
        </p:nvGrpSpPr>
        <p:grpSpPr>
          <a:xfrm>
            <a:off x="6948400" y="3241657"/>
            <a:ext cx="1711343" cy="1711343"/>
            <a:chOff x="2199428" y="4680"/>
            <a:chExt cx="1711343" cy="1711343"/>
          </a:xfrm>
        </p:grpSpPr>
        <p:sp>
          <p:nvSpPr>
            <p:cNvPr id="11" name="Oval 10">
              <a:extLst>
                <a:ext uri="{FF2B5EF4-FFF2-40B4-BE49-F238E27FC236}">
                  <a16:creationId xmlns:a16="http://schemas.microsoft.com/office/drawing/2014/main" id="{06A5CF06-665F-F748-A45E-ECA579E43C5D}"/>
                </a:ext>
              </a:extLst>
            </p:cNvPr>
            <p:cNvSpPr/>
            <p:nvPr/>
          </p:nvSpPr>
          <p:spPr>
            <a:xfrm>
              <a:off x="2199428" y="4680"/>
              <a:ext cx="1711343" cy="171134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6">
              <a:extLst>
                <a:ext uri="{FF2B5EF4-FFF2-40B4-BE49-F238E27FC236}">
                  <a16:creationId xmlns:a16="http://schemas.microsoft.com/office/drawing/2014/main" id="{5808D437-293D-2D4A-9F29-F5F1B3CC36F4}"/>
                </a:ext>
              </a:extLst>
            </p:cNvPr>
            <p:cNvSpPr txBox="1"/>
            <p:nvPr/>
          </p:nvSpPr>
          <p:spPr>
            <a:xfrm>
              <a:off x="2685080" y="206484"/>
              <a:ext cx="986720" cy="130773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r>
                <a:rPr lang="en-US" sz="4200" kern="1200"/>
                <a:t>AS</a:t>
              </a:r>
            </a:p>
          </p:txBody>
        </p:sp>
      </p:grpSp>
    </p:spTree>
    <p:extLst>
      <p:ext uri="{BB962C8B-B14F-4D97-AF65-F5344CB8AC3E}">
        <p14:creationId xmlns:p14="http://schemas.microsoft.com/office/powerpoint/2010/main" val="2500377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5330" name="Rectangle 2"/>
          <p:cNvSpPr>
            <a:spLocks noGrp="1" noRot="1" noChangeArrowheads="1"/>
          </p:cNvSpPr>
          <p:nvPr>
            <p:ph type="title"/>
          </p:nvPr>
        </p:nvSpPr>
        <p:spPr>
          <a:xfrm>
            <a:off x="152400" y="168275"/>
            <a:ext cx="8763000" cy="954107"/>
          </a:xfrm>
          <a:solidFill>
            <a:srgbClr val="C7BBA6"/>
          </a:solidFill>
        </p:spPr>
        <p:txBody>
          <a:bodyPr>
            <a:normAutofit/>
          </a:bodyPr>
          <a:lstStyle/>
          <a:p>
            <a:r>
              <a:rPr lang="en-US" cap="none" dirty="0"/>
              <a:t>Learning Style Pro Tip:</a:t>
            </a:r>
          </a:p>
        </p:txBody>
      </p:sp>
      <p:sp>
        <p:nvSpPr>
          <p:cNvPr id="5" name="TextBox 4">
            <a:extLst>
              <a:ext uri="{FF2B5EF4-FFF2-40B4-BE49-F238E27FC236}">
                <a16:creationId xmlns:a16="http://schemas.microsoft.com/office/drawing/2014/main" id="{14116017-E4AB-664C-8689-21B9C543366B}"/>
              </a:ext>
            </a:extLst>
          </p:cNvPr>
          <p:cNvSpPr txBox="1"/>
          <p:nvPr/>
        </p:nvSpPr>
        <p:spPr>
          <a:xfrm>
            <a:off x="152400" y="1143000"/>
            <a:ext cx="8686800" cy="4401205"/>
          </a:xfrm>
          <a:prstGeom prst="rect">
            <a:avLst/>
          </a:prstGeom>
          <a:noFill/>
        </p:spPr>
        <p:txBody>
          <a:bodyPr wrap="square" rtlCol="0">
            <a:spAutoFit/>
          </a:bodyPr>
          <a:lstStyle/>
          <a:p>
            <a:pPr>
              <a:buClr>
                <a:srgbClr val="C00000"/>
              </a:buClr>
            </a:pPr>
            <a:endParaRPr lang="en-US" sz="2800">
              <a:solidFill>
                <a:schemeClr val="bg1"/>
              </a:solidFill>
              <a:latin typeface="+mj-lt"/>
            </a:endParaRPr>
          </a:p>
          <a:p>
            <a:pPr>
              <a:buClr>
                <a:srgbClr val="C00000"/>
              </a:buClr>
            </a:pPr>
            <a:r>
              <a:rPr lang="en-US" sz="2800">
                <a:solidFill>
                  <a:schemeClr val="bg1"/>
                </a:solidFill>
                <a:latin typeface="+mj-lt"/>
              </a:rPr>
              <a:t>Ask yourself – does this student, in this moment, have all the information I think they have?  </a:t>
            </a:r>
          </a:p>
          <a:p>
            <a:pPr marL="457200" indent="-457200">
              <a:buClr>
                <a:srgbClr val="C00000"/>
              </a:buClr>
              <a:buFont typeface="Arial" panose="020B0604020202020204" pitchFamily="34" charset="0"/>
              <a:buChar char="•"/>
            </a:pPr>
            <a:r>
              <a:rPr lang="en-US" sz="2800">
                <a:solidFill>
                  <a:schemeClr val="bg1"/>
                </a:solidFill>
                <a:latin typeface="+mj-lt"/>
              </a:rPr>
              <a:t>Do they know what the other people are thinking?</a:t>
            </a:r>
          </a:p>
          <a:p>
            <a:pPr marL="457200" indent="-457200">
              <a:buClr>
                <a:srgbClr val="C00000"/>
              </a:buClr>
              <a:buFont typeface="Arial" panose="020B0604020202020204" pitchFamily="34" charset="0"/>
              <a:buChar char="•"/>
            </a:pPr>
            <a:r>
              <a:rPr lang="en-US" sz="2800">
                <a:solidFill>
                  <a:schemeClr val="bg1"/>
                </a:solidFill>
                <a:latin typeface="+mj-lt"/>
              </a:rPr>
              <a:t>Do they know what the other people know?</a:t>
            </a:r>
          </a:p>
          <a:p>
            <a:pPr marL="457200" indent="-457200">
              <a:buClr>
                <a:srgbClr val="C00000"/>
              </a:buClr>
              <a:buFont typeface="Arial" panose="020B0604020202020204" pitchFamily="34" charset="0"/>
              <a:buChar char="•"/>
            </a:pPr>
            <a:r>
              <a:rPr lang="en-US" sz="2800">
                <a:solidFill>
                  <a:schemeClr val="bg1"/>
                </a:solidFill>
                <a:latin typeface="+mj-lt"/>
              </a:rPr>
              <a:t>Do they have enough resources to care about the other person or are they working too hard to take care of themselves?</a:t>
            </a:r>
          </a:p>
          <a:p>
            <a:pPr marL="457200" indent="-457200">
              <a:buClr>
                <a:srgbClr val="C00000"/>
              </a:buClr>
              <a:buFont typeface="Arial" panose="020B0604020202020204" pitchFamily="34" charset="0"/>
              <a:buChar char="•"/>
            </a:pPr>
            <a:r>
              <a:rPr lang="en-US" sz="2800">
                <a:solidFill>
                  <a:schemeClr val="bg1"/>
                </a:solidFill>
                <a:latin typeface="+mj-lt"/>
              </a:rPr>
              <a:t>Do they really understand the consequences of their behavior?  </a:t>
            </a:r>
          </a:p>
        </p:txBody>
      </p:sp>
    </p:spTree>
    <p:extLst>
      <p:ext uri="{BB962C8B-B14F-4D97-AF65-F5344CB8AC3E}">
        <p14:creationId xmlns:p14="http://schemas.microsoft.com/office/powerpoint/2010/main" val="97139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5330" name="Rectangle 2"/>
          <p:cNvSpPr>
            <a:spLocks noGrp="1" noRot="1" noChangeArrowheads="1"/>
          </p:cNvSpPr>
          <p:nvPr>
            <p:ph type="title"/>
          </p:nvPr>
        </p:nvSpPr>
        <p:spPr>
          <a:xfrm>
            <a:off x="152400" y="168275"/>
            <a:ext cx="8763000" cy="1479610"/>
          </a:xfrm>
          <a:solidFill>
            <a:srgbClr val="C7BBA6"/>
          </a:solidFill>
        </p:spPr>
        <p:txBody>
          <a:bodyPr>
            <a:normAutofit/>
          </a:bodyPr>
          <a:lstStyle/>
          <a:p>
            <a:r>
              <a:rPr lang="en-US" cap="none" dirty="0"/>
              <a:t>What is your job?</a:t>
            </a:r>
          </a:p>
        </p:txBody>
      </p:sp>
      <p:sp>
        <p:nvSpPr>
          <p:cNvPr id="5" name="TextBox 4">
            <a:extLst>
              <a:ext uri="{FF2B5EF4-FFF2-40B4-BE49-F238E27FC236}">
                <a16:creationId xmlns:a16="http://schemas.microsoft.com/office/drawing/2014/main" id="{14116017-E4AB-664C-8689-21B9C543366B}"/>
              </a:ext>
            </a:extLst>
          </p:cNvPr>
          <p:cNvSpPr txBox="1"/>
          <p:nvPr/>
        </p:nvSpPr>
        <p:spPr>
          <a:xfrm>
            <a:off x="152400" y="2028885"/>
            <a:ext cx="8686800" cy="3046988"/>
          </a:xfrm>
          <a:prstGeom prst="rect">
            <a:avLst/>
          </a:prstGeom>
          <a:noFill/>
        </p:spPr>
        <p:txBody>
          <a:bodyPr wrap="square" rtlCol="0">
            <a:spAutoFit/>
          </a:bodyPr>
          <a:lstStyle/>
          <a:p>
            <a:pPr marL="457200" indent="-457200">
              <a:buClr>
                <a:srgbClr val="C00000"/>
              </a:buClr>
              <a:buFont typeface="Arial" panose="020B0604020202020204" pitchFamily="34" charset="0"/>
              <a:buChar char="•"/>
            </a:pPr>
            <a:r>
              <a:rPr lang="en-US" sz="3200">
                <a:solidFill>
                  <a:schemeClr val="bg1"/>
                </a:solidFill>
                <a:latin typeface="+mj-lt"/>
              </a:rPr>
              <a:t>Keeping students safe</a:t>
            </a:r>
          </a:p>
          <a:p>
            <a:pPr marL="457200" indent="-457200">
              <a:buClr>
                <a:srgbClr val="C00000"/>
              </a:buClr>
              <a:buFont typeface="Arial" panose="020B0604020202020204" pitchFamily="34" charset="0"/>
              <a:buChar char="•"/>
            </a:pPr>
            <a:r>
              <a:rPr lang="en-US" sz="3200">
                <a:solidFill>
                  <a:schemeClr val="bg1"/>
                </a:solidFill>
                <a:latin typeface="+mj-lt"/>
              </a:rPr>
              <a:t>Preparing students to learn</a:t>
            </a:r>
          </a:p>
          <a:p>
            <a:pPr marL="457200" indent="-457200">
              <a:buClr>
                <a:srgbClr val="C00000"/>
              </a:buClr>
              <a:buFont typeface="Arial" panose="020B0604020202020204" pitchFamily="34" charset="0"/>
              <a:buChar char="•"/>
            </a:pPr>
            <a:r>
              <a:rPr lang="en-US" sz="3200">
                <a:solidFill>
                  <a:schemeClr val="bg1"/>
                </a:solidFill>
                <a:latin typeface="+mj-lt"/>
              </a:rPr>
              <a:t>Helping students participate</a:t>
            </a:r>
          </a:p>
          <a:p>
            <a:pPr marL="457200" indent="-457200">
              <a:buClr>
                <a:srgbClr val="C00000"/>
              </a:buClr>
              <a:buFont typeface="Arial" panose="020B0604020202020204" pitchFamily="34" charset="0"/>
              <a:buChar char="•"/>
            </a:pPr>
            <a:r>
              <a:rPr lang="en-US" sz="3200">
                <a:solidFill>
                  <a:schemeClr val="bg1"/>
                </a:solidFill>
                <a:latin typeface="+mj-lt"/>
              </a:rPr>
              <a:t>Supporting teachers and their plans</a:t>
            </a:r>
          </a:p>
          <a:p>
            <a:pPr marL="457200" indent="-457200">
              <a:buClr>
                <a:srgbClr val="C00000"/>
              </a:buClr>
              <a:buFont typeface="Arial" panose="020B0604020202020204" pitchFamily="34" charset="0"/>
              <a:buChar char="•"/>
            </a:pPr>
            <a:endParaRPr lang="en-US" sz="3200">
              <a:solidFill>
                <a:schemeClr val="bg1"/>
              </a:solidFill>
              <a:latin typeface="+mj-lt"/>
            </a:endParaRPr>
          </a:p>
          <a:p>
            <a:pPr>
              <a:buClr>
                <a:srgbClr val="C00000"/>
              </a:buClr>
            </a:pPr>
            <a:endParaRPr lang="en-US" sz="3200">
              <a:solidFill>
                <a:schemeClr val="bg1"/>
              </a:solidFill>
              <a:latin typeface="+mj-lt"/>
            </a:endParaRPr>
          </a:p>
        </p:txBody>
      </p:sp>
    </p:spTree>
    <p:extLst>
      <p:ext uri="{BB962C8B-B14F-4D97-AF65-F5344CB8AC3E}">
        <p14:creationId xmlns:p14="http://schemas.microsoft.com/office/powerpoint/2010/main" val="41799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Developing Communication Skills in Preschool | Teaching preschool,  Preschool behavior, Communication development">
            <a:extLst>
              <a:ext uri="{FF2B5EF4-FFF2-40B4-BE49-F238E27FC236}">
                <a16:creationId xmlns:a16="http://schemas.microsoft.com/office/drawing/2014/main" id="{1B2D44BE-1225-9848-9E82-D6B041CC45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290"/>
          <a:stretch/>
        </p:blipFill>
        <p:spPr bwMode="auto">
          <a:xfrm>
            <a:off x="2825750" y="4881663"/>
            <a:ext cx="6242050" cy="174773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35 Simple Ways You Can Help an Angry Kid •">
            <a:extLst>
              <a:ext uri="{FF2B5EF4-FFF2-40B4-BE49-F238E27FC236}">
                <a16:creationId xmlns:a16="http://schemas.microsoft.com/office/drawing/2014/main" id="{0FF3DE66-383B-894B-8A9D-3D440F4782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691"/>
          <a:stretch/>
        </p:blipFill>
        <p:spPr bwMode="auto">
          <a:xfrm>
            <a:off x="304800" y="3166688"/>
            <a:ext cx="2355850" cy="354154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5 Ways to Deal With Difficult Students">
            <a:extLst>
              <a:ext uri="{FF2B5EF4-FFF2-40B4-BE49-F238E27FC236}">
                <a16:creationId xmlns:a16="http://schemas.microsoft.com/office/drawing/2014/main" id="{C6C0E818-FE2C-FF4B-93D6-DBADE8586F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52"/>
          <a:stretch/>
        </p:blipFill>
        <p:spPr bwMode="auto">
          <a:xfrm>
            <a:off x="3581400" y="685800"/>
            <a:ext cx="5070475"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Bullying and Cyberbullying - HelpGuide.org">
            <a:extLst>
              <a:ext uri="{FF2B5EF4-FFF2-40B4-BE49-F238E27FC236}">
                <a16:creationId xmlns:a16="http://schemas.microsoft.com/office/drawing/2014/main" id="{6C0CC687-8275-2F43-A9D9-7ABE27BA93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5208"/>
          <a:stretch/>
        </p:blipFill>
        <p:spPr bwMode="auto">
          <a:xfrm>
            <a:off x="617033" y="152400"/>
            <a:ext cx="2735767" cy="299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5330" name="Rectangle 2"/>
          <p:cNvSpPr>
            <a:spLocks noGrp="1" noRot="1" noChangeArrowheads="1"/>
          </p:cNvSpPr>
          <p:nvPr>
            <p:ph type="title"/>
          </p:nvPr>
        </p:nvSpPr>
        <p:spPr>
          <a:xfrm>
            <a:off x="152400" y="168275"/>
            <a:ext cx="8763000" cy="746125"/>
          </a:xfrm>
          <a:solidFill>
            <a:srgbClr val="C7BBA6"/>
          </a:solidFill>
        </p:spPr>
        <p:txBody>
          <a:bodyPr>
            <a:normAutofit/>
          </a:bodyPr>
          <a:lstStyle/>
          <a:p>
            <a:r>
              <a:rPr lang="en-US" cap="none" dirty="0"/>
              <a:t>But what are your superpowers?</a:t>
            </a:r>
          </a:p>
        </p:txBody>
      </p:sp>
      <p:sp>
        <p:nvSpPr>
          <p:cNvPr id="5" name="TextBox 4">
            <a:extLst>
              <a:ext uri="{FF2B5EF4-FFF2-40B4-BE49-F238E27FC236}">
                <a16:creationId xmlns:a16="http://schemas.microsoft.com/office/drawing/2014/main" id="{14116017-E4AB-664C-8689-21B9C543366B}"/>
              </a:ext>
            </a:extLst>
          </p:cNvPr>
          <p:cNvSpPr txBox="1"/>
          <p:nvPr/>
        </p:nvSpPr>
        <p:spPr>
          <a:xfrm>
            <a:off x="158646" y="1600200"/>
            <a:ext cx="8686800" cy="6124754"/>
          </a:xfrm>
          <a:prstGeom prst="rect">
            <a:avLst/>
          </a:prstGeom>
          <a:noFill/>
        </p:spPr>
        <p:txBody>
          <a:bodyPr wrap="square" rtlCol="0">
            <a:spAutoFit/>
          </a:bodyPr>
          <a:lstStyle/>
          <a:p>
            <a:pPr marL="457200" indent="-457200">
              <a:buClr>
                <a:srgbClr val="C00000"/>
              </a:buClr>
              <a:buFont typeface="Arial" panose="020B0604020202020204" pitchFamily="34" charset="0"/>
              <a:buChar char="•"/>
            </a:pPr>
            <a:r>
              <a:rPr lang="en-US" sz="2800">
                <a:solidFill>
                  <a:schemeClr val="bg1"/>
                </a:solidFill>
                <a:latin typeface="+mj-lt"/>
              </a:rPr>
              <a:t>Observation</a:t>
            </a:r>
          </a:p>
          <a:p>
            <a:pPr marL="457200" indent="-457200">
              <a:buClr>
                <a:srgbClr val="C00000"/>
              </a:buClr>
              <a:buFont typeface="Arial" panose="020B0604020202020204" pitchFamily="34" charset="0"/>
              <a:buChar char="•"/>
            </a:pPr>
            <a:r>
              <a:rPr lang="en-US" sz="2800">
                <a:solidFill>
                  <a:schemeClr val="bg1"/>
                </a:solidFill>
                <a:latin typeface="+mj-lt"/>
              </a:rPr>
              <a:t>Setting the tone</a:t>
            </a:r>
          </a:p>
          <a:p>
            <a:pPr marL="457200" indent="-457200">
              <a:buClr>
                <a:srgbClr val="C00000"/>
              </a:buClr>
              <a:buFont typeface="Arial" panose="020B0604020202020204" pitchFamily="34" charset="0"/>
              <a:buChar char="•"/>
            </a:pPr>
            <a:r>
              <a:rPr lang="en-US" sz="2800">
                <a:solidFill>
                  <a:schemeClr val="bg1"/>
                </a:solidFill>
                <a:latin typeface="+mj-lt"/>
              </a:rPr>
              <a:t>Building relationships</a:t>
            </a:r>
          </a:p>
          <a:p>
            <a:pPr marL="457200" indent="-457200">
              <a:buClr>
                <a:srgbClr val="C00000"/>
              </a:buClr>
              <a:buFont typeface="Arial" panose="020B0604020202020204" pitchFamily="34" charset="0"/>
              <a:buChar char="•"/>
            </a:pPr>
            <a:r>
              <a:rPr lang="en-US" sz="2800">
                <a:solidFill>
                  <a:schemeClr val="accent1"/>
                </a:solidFill>
                <a:latin typeface="+mj-lt"/>
              </a:rPr>
              <a:t>Organizational skills</a:t>
            </a:r>
          </a:p>
          <a:p>
            <a:pPr marL="914400" lvl="1" indent="-457200">
              <a:buClr>
                <a:srgbClr val="C00000"/>
              </a:buClr>
              <a:buFont typeface="Arial" panose="020B0604020202020204" pitchFamily="34" charset="0"/>
              <a:buChar char="•"/>
            </a:pPr>
            <a:r>
              <a:rPr lang="en-US" sz="2800">
                <a:solidFill>
                  <a:schemeClr val="accent1"/>
                </a:solidFill>
                <a:latin typeface="+mj-lt"/>
              </a:rPr>
              <a:t>Class materials</a:t>
            </a:r>
          </a:p>
          <a:p>
            <a:pPr marL="914400" lvl="1" indent="-457200">
              <a:buClr>
                <a:srgbClr val="C00000"/>
              </a:buClr>
              <a:buFont typeface="Arial" panose="020B0604020202020204" pitchFamily="34" charset="0"/>
              <a:buChar char="•"/>
            </a:pPr>
            <a:r>
              <a:rPr lang="en-US" sz="2800">
                <a:solidFill>
                  <a:schemeClr val="accent1"/>
                </a:solidFill>
                <a:latin typeface="+mj-lt"/>
              </a:rPr>
              <a:t>Providing the big picture and the next steps</a:t>
            </a:r>
          </a:p>
          <a:p>
            <a:pPr marL="914400" lvl="1" indent="-457200">
              <a:buClr>
                <a:srgbClr val="C00000"/>
              </a:buClr>
              <a:buFont typeface="Arial" panose="020B0604020202020204" pitchFamily="34" charset="0"/>
              <a:buChar char="•"/>
            </a:pPr>
            <a:r>
              <a:rPr lang="en-US" sz="2800">
                <a:solidFill>
                  <a:schemeClr val="accent1"/>
                </a:solidFill>
                <a:latin typeface="+mj-lt"/>
              </a:rPr>
              <a:t>Encouraging peers to do something differently</a:t>
            </a:r>
          </a:p>
          <a:p>
            <a:pPr marL="1371600" lvl="2" indent="-457200">
              <a:buClr>
                <a:srgbClr val="C00000"/>
              </a:buClr>
              <a:buFont typeface="Arial" panose="020B0604020202020204" pitchFamily="34" charset="0"/>
              <a:buChar char="•"/>
            </a:pPr>
            <a:r>
              <a:rPr lang="en-US" sz="2800">
                <a:solidFill>
                  <a:schemeClr val="accent1"/>
                </a:solidFill>
                <a:latin typeface="+mj-lt"/>
              </a:rPr>
              <a:t>Change the game</a:t>
            </a:r>
          </a:p>
          <a:p>
            <a:pPr marL="1371600" lvl="2" indent="-457200">
              <a:buClr>
                <a:srgbClr val="C00000"/>
              </a:buClr>
              <a:buFont typeface="Arial" panose="020B0604020202020204" pitchFamily="34" charset="0"/>
              <a:buChar char="•"/>
            </a:pPr>
            <a:r>
              <a:rPr lang="en-US" sz="2800">
                <a:solidFill>
                  <a:schemeClr val="accent1"/>
                </a:solidFill>
                <a:latin typeface="+mj-lt"/>
              </a:rPr>
              <a:t>Give positive feedback</a:t>
            </a:r>
          </a:p>
          <a:p>
            <a:pPr marL="1371600" lvl="2" indent="-457200">
              <a:buClr>
                <a:srgbClr val="C00000"/>
              </a:buClr>
              <a:buFont typeface="Arial" panose="020B0604020202020204" pitchFamily="34" charset="0"/>
              <a:buChar char="•"/>
            </a:pPr>
            <a:r>
              <a:rPr lang="en-US" sz="2800">
                <a:solidFill>
                  <a:schemeClr val="accent1"/>
                </a:solidFill>
                <a:latin typeface="+mj-lt"/>
              </a:rPr>
              <a:t>Give occasional gentle feedback</a:t>
            </a:r>
          </a:p>
          <a:p>
            <a:pPr marL="914400" lvl="1" indent="-457200">
              <a:buClr>
                <a:srgbClr val="C00000"/>
              </a:buClr>
              <a:buFont typeface="Arial" panose="020B0604020202020204" pitchFamily="34" charset="0"/>
              <a:buChar char="•"/>
            </a:pPr>
            <a:r>
              <a:rPr lang="en-US" sz="2800">
                <a:solidFill>
                  <a:schemeClr val="accent1"/>
                </a:solidFill>
                <a:latin typeface="+mj-lt"/>
              </a:rPr>
              <a:t>Encouraging your student to try something new</a:t>
            </a:r>
          </a:p>
          <a:p>
            <a:pPr marL="457200" indent="-457200">
              <a:buClr>
                <a:srgbClr val="C00000"/>
              </a:buClr>
              <a:buFont typeface="Arial" panose="020B0604020202020204" pitchFamily="34" charset="0"/>
              <a:buChar char="•"/>
            </a:pPr>
            <a:endParaRPr lang="en-US" sz="2800">
              <a:solidFill>
                <a:schemeClr val="bg1"/>
              </a:solidFill>
              <a:latin typeface="+mj-lt"/>
            </a:endParaRPr>
          </a:p>
          <a:p>
            <a:pPr marL="457200" indent="-457200">
              <a:buClr>
                <a:srgbClr val="C00000"/>
              </a:buClr>
              <a:buFont typeface="Arial" panose="020B0604020202020204" pitchFamily="34" charset="0"/>
              <a:buChar char="•"/>
            </a:pPr>
            <a:endParaRPr lang="en-US" sz="2800">
              <a:solidFill>
                <a:schemeClr val="bg1"/>
              </a:solidFill>
              <a:latin typeface="+mj-lt"/>
            </a:endParaRPr>
          </a:p>
          <a:p>
            <a:pPr>
              <a:buClr>
                <a:srgbClr val="C00000"/>
              </a:buClr>
            </a:pPr>
            <a:endParaRPr lang="en-US" sz="2800">
              <a:solidFill>
                <a:schemeClr val="bg1"/>
              </a:solidFill>
              <a:latin typeface="+mj-lt"/>
            </a:endParaRPr>
          </a:p>
        </p:txBody>
      </p:sp>
      <p:pic>
        <p:nvPicPr>
          <p:cNvPr id="23554" name="Picture 2" descr="Forty Days of Apostleship: Believe in Your Superpower">
            <a:extLst>
              <a:ext uri="{FF2B5EF4-FFF2-40B4-BE49-F238E27FC236}">
                <a16:creationId xmlns:a16="http://schemas.microsoft.com/office/drawing/2014/main" id="{D7B73981-717F-0948-A24B-3601839D1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546" y="1066800"/>
            <a:ext cx="37719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8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Why Me, Lord? — Growing Christians Ministries">
            <a:extLst>
              <a:ext uri="{FF2B5EF4-FFF2-40B4-BE49-F238E27FC236}">
                <a16:creationId xmlns:a16="http://schemas.microsoft.com/office/drawing/2014/main" id="{6614BD71-21AD-BC42-83E4-5B9FFAAC48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04" r="15830" b="1"/>
          <a:stretch/>
        </p:blipFill>
        <p:spPr bwMode="auto">
          <a:xfrm>
            <a:off x="20" y="10"/>
            <a:ext cx="9143978"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837459"/>
            <a:ext cx="7667244"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981573"/>
            <a:ext cx="7667244" cy="2078335"/>
          </a:xfrm>
          <a:prstGeom prst="rect">
            <a:avLst/>
          </a:prstGeom>
          <a:blipFill dpi="0" rotWithShape="1">
            <a:blip r:embed="rId4">
              <a:alphaModFix amt="9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A20D086C-5D1C-5742-8C49-27B20F64D504}"/>
              </a:ext>
            </a:extLst>
          </p:cNvPr>
          <p:cNvSpPr txBox="1"/>
          <p:nvPr/>
        </p:nvSpPr>
        <p:spPr>
          <a:xfrm>
            <a:off x="914400" y="4170410"/>
            <a:ext cx="7273455" cy="1767141"/>
          </a:xfrm>
          <a:prstGeom prst="rect">
            <a:avLst/>
          </a:prstGeom>
        </p:spPr>
        <p:txBody>
          <a:bodyPr vert="horz" lIns="91440" tIns="45720" rIns="91440" bIns="45720" rtlCol="0" anchor="ctr">
            <a:noAutofit/>
          </a:bodyPr>
          <a:lstStyle/>
          <a:p>
            <a:pPr>
              <a:lnSpc>
                <a:spcPct val="90000"/>
              </a:lnSpc>
              <a:spcAft>
                <a:spcPts val="600"/>
              </a:spcAft>
              <a:buClr>
                <a:schemeClr val="accent1">
                  <a:lumMod val="75000"/>
                </a:schemeClr>
              </a:buClr>
              <a:buSzPct val="85000"/>
            </a:pPr>
            <a:r>
              <a:rPr lang="en-US" sz="3200">
                <a:latin typeface="Cavolini" panose="03000502040302020204" pitchFamily="66" charset="0"/>
                <a:cs typeface="Cavolini" panose="03000502040302020204" pitchFamily="66" charset="0"/>
              </a:rPr>
              <a:t>Keep in mind – it is a lot to ask of a student with social impairment to be the one who solves all the problems…</a:t>
            </a:r>
          </a:p>
        </p:txBody>
      </p:sp>
      <p:sp>
        <p:nvSpPr>
          <p:cNvPr id="141" name="Rectangle 14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128670"/>
            <a:ext cx="7667244"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Oval 14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5" name="Oval 14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802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55332"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33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5334"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5335"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5330" name="Rectangle 2"/>
          <p:cNvSpPr>
            <a:spLocks noGrp="1" noRot="1" noChangeArrowheads="1"/>
          </p:cNvSpPr>
          <p:nvPr>
            <p:ph type="title"/>
          </p:nvPr>
        </p:nvSpPr>
        <p:spPr>
          <a:xfrm>
            <a:off x="802386" y="484632"/>
            <a:ext cx="7543800" cy="1609344"/>
          </a:xfrm>
        </p:spPr>
        <p:txBody>
          <a:bodyPr vert="horz" lIns="91440" tIns="45720" rIns="91440" bIns="45720" rtlCol="0" anchor="ctr">
            <a:normAutofit/>
          </a:bodyPr>
          <a:lstStyle/>
          <a:p>
            <a:r>
              <a:rPr lang="en-US" sz="3400"/>
              <a:t>Let’s think through some of the things you see with your students</a:t>
            </a:r>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ounded Rectangle 9">
            <a:extLst>
              <a:ext uri="{FF2B5EF4-FFF2-40B4-BE49-F238E27FC236}">
                <a16:creationId xmlns:a16="http://schemas.microsoft.com/office/drawing/2014/main" id="{3D23B361-AA2C-A243-889D-D43B4523DE92}"/>
              </a:ext>
            </a:extLst>
          </p:cNvPr>
          <p:cNvSpPr/>
          <p:nvPr/>
        </p:nvSpPr>
        <p:spPr>
          <a:xfrm>
            <a:off x="228600" y="2895598"/>
            <a:ext cx="2819400" cy="3048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200"/>
              <a:t>#1:  Student’s Social-Emotional Age</a:t>
            </a:r>
          </a:p>
        </p:txBody>
      </p:sp>
      <p:sp>
        <p:nvSpPr>
          <p:cNvPr id="21" name="Rounded Rectangle 20">
            <a:extLst>
              <a:ext uri="{FF2B5EF4-FFF2-40B4-BE49-F238E27FC236}">
                <a16:creationId xmlns:a16="http://schemas.microsoft.com/office/drawing/2014/main" id="{86802F95-CF13-7640-BD5C-C3E2261C568B}"/>
              </a:ext>
            </a:extLst>
          </p:cNvPr>
          <p:cNvSpPr/>
          <p:nvPr/>
        </p:nvSpPr>
        <p:spPr>
          <a:xfrm>
            <a:off x="3238500" y="2906842"/>
            <a:ext cx="2743200"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200"/>
              <a:t>#2:  Student’s Learning Style</a:t>
            </a:r>
          </a:p>
          <a:p>
            <a:pPr algn="ctr">
              <a:spcAft>
                <a:spcPts val="600"/>
              </a:spcAft>
            </a:pPr>
            <a:endParaRPr lang="en-US" sz="3200"/>
          </a:p>
        </p:txBody>
      </p:sp>
      <p:sp>
        <p:nvSpPr>
          <p:cNvPr id="22" name="Rounded Rectangle 21">
            <a:extLst>
              <a:ext uri="{FF2B5EF4-FFF2-40B4-BE49-F238E27FC236}">
                <a16:creationId xmlns:a16="http://schemas.microsoft.com/office/drawing/2014/main" id="{568C3DF5-A582-A146-A687-D36713FD8E15}"/>
              </a:ext>
            </a:extLst>
          </p:cNvPr>
          <p:cNvSpPr/>
          <p:nvPr/>
        </p:nvSpPr>
        <p:spPr>
          <a:xfrm>
            <a:off x="6172200" y="2895600"/>
            <a:ext cx="2743200" cy="3018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200"/>
              <a:t>#3:  </a:t>
            </a:r>
          </a:p>
          <a:p>
            <a:pPr algn="ctr">
              <a:spcAft>
                <a:spcPts val="600"/>
              </a:spcAft>
            </a:pPr>
            <a:r>
              <a:rPr lang="en-US" sz="3200"/>
              <a:t>Your superpowers</a:t>
            </a:r>
          </a:p>
          <a:p>
            <a:pPr algn="ctr">
              <a:spcAft>
                <a:spcPts val="600"/>
              </a:spcAft>
            </a:pPr>
            <a:endParaRPr lang="en-US" sz="3200"/>
          </a:p>
          <a:p>
            <a:pPr algn="ctr">
              <a:spcAft>
                <a:spcPts val="600"/>
              </a:spcAft>
            </a:pPr>
            <a:endParaRPr lang="en-US" sz="3200"/>
          </a:p>
        </p:txBody>
      </p:sp>
    </p:spTree>
    <p:extLst>
      <p:ext uri="{BB962C8B-B14F-4D97-AF65-F5344CB8AC3E}">
        <p14:creationId xmlns:p14="http://schemas.microsoft.com/office/powerpoint/2010/main" val="301451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55330"/>
                                        </p:tgtEl>
                                        <p:attrNameLst>
                                          <p:attrName>style.visibility</p:attrName>
                                        </p:attrNameLst>
                                      </p:cBhvr>
                                      <p:to>
                                        <p:strVal val="visible"/>
                                      </p:to>
                                    </p:set>
                                    <p:animEffect transition="in" filter="fade">
                                      <p:cBhvr>
                                        <p:cTn id="7" dur="400"/>
                                        <p:tgtEl>
                                          <p:spTgt spid="355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5330" name="Rectangle 2"/>
          <p:cNvSpPr>
            <a:spLocks noGrp="1" noRot="1" noChangeArrowheads="1"/>
          </p:cNvSpPr>
          <p:nvPr>
            <p:ph type="title"/>
          </p:nvPr>
        </p:nvSpPr>
        <p:spPr>
          <a:xfrm>
            <a:off x="152400" y="168275"/>
            <a:ext cx="8763000" cy="1279525"/>
          </a:xfrm>
          <a:solidFill>
            <a:srgbClr val="C7BBA6"/>
          </a:solidFill>
        </p:spPr>
        <p:txBody>
          <a:bodyPr>
            <a:normAutofit/>
          </a:bodyPr>
          <a:lstStyle/>
          <a:p>
            <a:r>
              <a:rPr lang="en-US" cap="none" dirty="0"/>
              <a:t>In case you couldn’t think of any…</a:t>
            </a:r>
          </a:p>
        </p:txBody>
      </p:sp>
      <p:sp>
        <p:nvSpPr>
          <p:cNvPr id="5" name="TextBox 4">
            <a:extLst>
              <a:ext uri="{FF2B5EF4-FFF2-40B4-BE49-F238E27FC236}">
                <a16:creationId xmlns:a16="http://schemas.microsoft.com/office/drawing/2014/main" id="{14116017-E4AB-664C-8689-21B9C543366B}"/>
              </a:ext>
            </a:extLst>
          </p:cNvPr>
          <p:cNvSpPr txBox="1"/>
          <p:nvPr/>
        </p:nvSpPr>
        <p:spPr>
          <a:xfrm>
            <a:off x="228600" y="1905000"/>
            <a:ext cx="8686800" cy="2246769"/>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2800">
                <a:solidFill>
                  <a:schemeClr val="bg1"/>
                </a:solidFill>
                <a:latin typeface="+mj-lt"/>
              </a:rPr>
              <a:t>Over-focus on winning/not losing</a:t>
            </a:r>
          </a:p>
          <a:p>
            <a:pPr marL="285750" indent="-285750">
              <a:buClr>
                <a:srgbClr val="C00000"/>
              </a:buClr>
              <a:buFont typeface="Arial" panose="020B0604020202020204" pitchFamily="34" charset="0"/>
              <a:buChar char="•"/>
            </a:pPr>
            <a:r>
              <a:rPr lang="en-US" sz="2800">
                <a:solidFill>
                  <a:schemeClr val="bg1"/>
                </a:solidFill>
                <a:latin typeface="+mj-lt"/>
              </a:rPr>
              <a:t>Not joining in on the playground/lunch/clubs</a:t>
            </a:r>
          </a:p>
          <a:p>
            <a:pPr marL="285750" indent="-285750">
              <a:buClr>
                <a:srgbClr val="C00000"/>
              </a:buClr>
              <a:buFont typeface="Arial" panose="020B0604020202020204" pitchFamily="34" charset="0"/>
              <a:buChar char="•"/>
            </a:pPr>
            <a:r>
              <a:rPr lang="en-US" sz="2800">
                <a:solidFill>
                  <a:schemeClr val="bg1"/>
                </a:solidFill>
                <a:latin typeface="+mj-lt"/>
              </a:rPr>
              <a:t>Staring/stalking</a:t>
            </a:r>
          </a:p>
          <a:p>
            <a:pPr marL="285750" indent="-285750">
              <a:buClr>
                <a:srgbClr val="C00000"/>
              </a:buClr>
              <a:buFont typeface="Arial" panose="020B0604020202020204" pitchFamily="34" charset="0"/>
              <a:buChar char="•"/>
            </a:pPr>
            <a:r>
              <a:rPr lang="en-US" sz="2800">
                <a:solidFill>
                  <a:schemeClr val="bg1"/>
                </a:solidFill>
                <a:latin typeface="+mj-lt"/>
              </a:rPr>
              <a:t>Rule police</a:t>
            </a:r>
          </a:p>
          <a:p>
            <a:pPr marL="285750" indent="-285750">
              <a:buClr>
                <a:srgbClr val="C00000"/>
              </a:buClr>
              <a:buFont typeface="Arial" panose="020B0604020202020204" pitchFamily="34" charset="0"/>
              <a:buChar char="•"/>
            </a:pPr>
            <a:r>
              <a:rPr lang="en-US" sz="2800">
                <a:solidFill>
                  <a:schemeClr val="bg1"/>
                </a:solidFill>
                <a:latin typeface="+mj-lt"/>
              </a:rPr>
              <a:t>Only stays involved in groups briefly</a:t>
            </a:r>
          </a:p>
        </p:txBody>
      </p:sp>
    </p:spTree>
    <p:extLst>
      <p:ext uri="{BB962C8B-B14F-4D97-AF65-F5344CB8AC3E}">
        <p14:creationId xmlns:p14="http://schemas.microsoft.com/office/powerpoint/2010/main" val="93766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5330" name="Rectangle 2"/>
          <p:cNvSpPr>
            <a:spLocks noGrp="1" noRot="1" noChangeArrowheads="1"/>
          </p:cNvSpPr>
          <p:nvPr>
            <p:ph type="title"/>
          </p:nvPr>
        </p:nvSpPr>
        <p:spPr>
          <a:xfrm>
            <a:off x="152400" y="168275"/>
            <a:ext cx="8763000" cy="1479610"/>
          </a:xfrm>
          <a:solidFill>
            <a:srgbClr val="C7BBA6"/>
          </a:solidFill>
        </p:spPr>
        <p:txBody>
          <a:bodyPr>
            <a:normAutofit/>
          </a:bodyPr>
          <a:lstStyle/>
          <a:p>
            <a:r>
              <a:rPr lang="en-US" cap="none" dirty="0"/>
              <a:t>Pro-tip:  Plan for the worst day and expect the best day</a:t>
            </a:r>
          </a:p>
        </p:txBody>
      </p:sp>
      <p:sp>
        <p:nvSpPr>
          <p:cNvPr id="5" name="TextBox 4">
            <a:extLst>
              <a:ext uri="{FF2B5EF4-FFF2-40B4-BE49-F238E27FC236}">
                <a16:creationId xmlns:a16="http://schemas.microsoft.com/office/drawing/2014/main" id="{14116017-E4AB-664C-8689-21B9C543366B}"/>
              </a:ext>
            </a:extLst>
          </p:cNvPr>
          <p:cNvSpPr txBox="1"/>
          <p:nvPr/>
        </p:nvSpPr>
        <p:spPr>
          <a:xfrm>
            <a:off x="152400" y="2028885"/>
            <a:ext cx="8686800" cy="3108543"/>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2800">
                <a:solidFill>
                  <a:schemeClr val="bg1"/>
                </a:solidFill>
                <a:latin typeface="+mj-lt"/>
              </a:rPr>
              <a:t>In other words, don’t judge a student by their worst days, but have a plan ready should they occur.</a:t>
            </a:r>
          </a:p>
          <a:p>
            <a:pPr marL="285750" indent="-285750">
              <a:buClr>
                <a:srgbClr val="C00000"/>
              </a:buClr>
              <a:buFont typeface="Arial" panose="020B0604020202020204" pitchFamily="34" charset="0"/>
              <a:buChar char="•"/>
            </a:pPr>
            <a:endParaRPr lang="en-US" sz="2800">
              <a:solidFill>
                <a:schemeClr val="bg1"/>
              </a:solidFill>
              <a:latin typeface="+mj-lt"/>
            </a:endParaRPr>
          </a:p>
          <a:p>
            <a:pPr marL="285750" indent="-285750">
              <a:buClr>
                <a:srgbClr val="C00000"/>
              </a:buClr>
              <a:buFont typeface="Arial" panose="020B0604020202020204" pitchFamily="34" charset="0"/>
              <a:buChar char="•"/>
            </a:pPr>
            <a:r>
              <a:rPr lang="en-US" sz="2800">
                <a:solidFill>
                  <a:schemeClr val="bg1"/>
                </a:solidFill>
                <a:latin typeface="+mj-lt"/>
              </a:rPr>
              <a:t>Don’t take away a student’s supports because they “shouldn’t” need them.   If you find yourself saying, “But they CAN do it….” then adapt to say, “What do they need today to be able to do it?”</a:t>
            </a:r>
          </a:p>
        </p:txBody>
      </p:sp>
    </p:spTree>
    <p:extLst>
      <p:ext uri="{BB962C8B-B14F-4D97-AF65-F5344CB8AC3E}">
        <p14:creationId xmlns:p14="http://schemas.microsoft.com/office/powerpoint/2010/main" val="2570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oper communication is a key factor. - Imgflip">
            <a:extLst>
              <a:ext uri="{FF2B5EF4-FFF2-40B4-BE49-F238E27FC236}">
                <a16:creationId xmlns:a16="http://schemas.microsoft.com/office/drawing/2014/main" id="{8D63C771-990E-4649-AFC9-94320D81E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87" y="379871"/>
            <a:ext cx="8143213" cy="5639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1D6DDB-19E9-214C-A890-DF400BFFD0C1}"/>
              </a:ext>
            </a:extLst>
          </p:cNvPr>
          <p:cNvSpPr txBox="1"/>
          <p:nvPr/>
        </p:nvSpPr>
        <p:spPr>
          <a:xfrm>
            <a:off x="0" y="6257836"/>
            <a:ext cx="9144000" cy="600164"/>
          </a:xfrm>
          <a:prstGeom prst="rect">
            <a:avLst/>
          </a:prstGeom>
          <a:solidFill>
            <a:schemeClr val="bg2">
              <a:lumMod val="90000"/>
            </a:schemeClr>
          </a:solidFill>
        </p:spPr>
        <p:txBody>
          <a:bodyPr wrap="square" rtlCol="0">
            <a:spAutoFit/>
          </a:bodyPr>
          <a:lstStyle/>
          <a:p>
            <a:r>
              <a:rPr lang="en-US" sz="3300" b="1" dirty="0">
                <a:latin typeface="+mj-lt"/>
              </a:rPr>
              <a:t>   And most communication is social…</a:t>
            </a:r>
          </a:p>
        </p:txBody>
      </p:sp>
    </p:spTree>
    <p:extLst>
      <p:ext uri="{BB962C8B-B14F-4D97-AF65-F5344CB8AC3E}">
        <p14:creationId xmlns:p14="http://schemas.microsoft.com/office/powerpoint/2010/main" val="93908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person, indoor&#10;&#10;Description automatically generated">
            <a:extLst>
              <a:ext uri="{FF2B5EF4-FFF2-40B4-BE49-F238E27FC236}">
                <a16:creationId xmlns:a16="http://schemas.microsoft.com/office/drawing/2014/main" id="{2170BA72-245E-4449-BD6D-5E3D4420F3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110978"/>
            <a:ext cx="9144000" cy="4366022"/>
          </a:xfrm>
          <a:prstGeom prst="rect">
            <a:avLst/>
          </a:prstGeom>
        </p:spPr>
      </p:pic>
      <p:sp>
        <p:nvSpPr>
          <p:cNvPr id="8" name="TextBox 7">
            <a:extLst>
              <a:ext uri="{FF2B5EF4-FFF2-40B4-BE49-F238E27FC236}">
                <a16:creationId xmlns:a16="http://schemas.microsoft.com/office/drawing/2014/main" id="{9626AAE2-C8D8-6F45-8B4D-D05449FE32B2}"/>
              </a:ext>
            </a:extLst>
          </p:cNvPr>
          <p:cNvSpPr txBox="1"/>
          <p:nvPr/>
        </p:nvSpPr>
        <p:spPr>
          <a:xfrm>
            <a:off x="0" y="304800"/>
            <a:ext cx="9144000" cy="1615827"/>
          </a:xfrm>
          <a:prstGeom prst="rect">
            <a:avLst/>
          </a:prstGeom>
          <a:solidFill>
            <a:schemeClr val="bg2">
              <a:lumMod val="90000"/>
            </a:schemeClr>
          </a:solidFill>
        </p:spPr>
        <p:txBody>
          <a:bodyPr wrap="square" rtlCol="0">
            <a:spAutoFit/>
          </a:bodyPr>
          <a:lstStyle/>
          <a:p>
            <a:r>
              <a:rPr lang="en-US" sz="3300" b="1" dirty="0">
                <a:latin typeface="+mj-lt"/>
              </a:rPr>
              <a:t>And most communication is social, either because you intend it to be, or because it has a social consequence.</a:t>
            </a:r>
          </a:p>
        </p:txBody>
      </p:sp>
    </p:spTree>
    <p:extLst>
      <p:ext uri="{BB962C8B-B14F-4D97-AF65-F5344CB8AC3E}">
        <p14:creationId xmlns:p14="http://schemas.microsoft.com/office/powerpoint/2010/main" val="252416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2E8F3B-7790-FA47-A521-5AA46409B341}"/>
              </a:ext>
            </a:extLst>
          </p:cNvPr>
          <p:cNvSpPr>
            <a:spLocks noGrp="1"/>
          </p:cNvSpPr>
          <p:nvPr>
            <p:ph type="title"/>
          </p:nvPr>
        </p:nvSpPr>
        <p:spPr>
          <a:xfrm>
            <a:off x="228600" y="304800"/>
            <a:ext cx="8686800" cy="1066800"/>
          </a:xfrm>
          <a:solidFill>
            <a:schemeClr val="accent3">
              <a:lumMod val="60000"/>
              <a:lumOff val="40000"/>
            </a:schemeClr>
          </a:solidFill>
        </p:spPr>
        <p:txBody>
          <a:bodyPr>
            <a:normAutofit fontScale="90000"/>
          </a:bodyPr>
          <a:lstStyle/>
          <a:p>
            <a:r>
              <a:rPr lang="en-US" cap="none" dirty="0"/>
              <a:t>The behavior of students with social deficits is usually communicating that:</a:t>
            </a:r>
          </a:p>
        </p:txBody>
      </p:sp>
      <p:sp>
        <p:nvSpPr>
          <p:cNvPr id="5" name="Content Placeholder 2">
            <a:extLst>
              <a:ext uri="{FF2B5EF4-FFF2-40B4-BE49-F238E27FC236}">
                <a16:creationId xmlns:a16="http://schemas.microsoft.com/office/drawing/2014/main" id="{377BAE80-91A4-9B4B-B18C-08525BB440AE}"/>
              </a:ext>
            </a:extLst>
          </p:cNvPr>
          <p:cNvSpPr>
            <a:spLocks noGrp="1"/>
          </p:cNvSpPr>
          <p:nvPr>
            <p:ph idx="1"/>
          </p:nvPr>
        </p:nvSpPr>
        <p:spPr>
          <a:xfrm>
            <a:off x="304800" y="1782762"/>
            <a:ext cx="8686800" cy="4237038"/>
          </a:xfrm>
        </p:spPr>
        <p:txBody>
          <a:bodyPr>
            <a:normAutofit/>
          </a:bodyPr>
          <a:lstStyle/>
          <a:p>
            <a:pPr marL="514350" indent="-514350">
              <a:buFont typeface="+mj-lt"/>
              <a:buAutoNum type="arabicPeriod"/>
            </a:pPr>
            <a:r>
              <a:rPr lang="en-US" sz="3000" dirty="0">
                <a:solidFill>
                  <a:schemeClr val="bg1"/>
                </a:solidFill>
                <a:latin typeface="+mj-lt"/>
              </a:rPr>
              <a:t>Their social-emotional development is younger than their age (no matter what their IQ is)</a:t>
            </a:r>
          </a:p>
          <a:p>
            <a:pPr marL="514350" indent="-514350">
              <a:buFont typeface="+mj-lt"/>
              <a:buAutoNum type="arabicPeriod"/>
            </a:pPr>
            <a:r>
              <a:rPr lang="en-US" sz="3000" dirty="0">
                <a:solidFill>
                  <a:schemeClr val="bg1"/>
                </a:solidFill>
                <a:latin typeface="+mj-lt"/>
              </a:rPr>
              <a:t>They are missing particular skills that impede their ability to join and stay in social interaction with “neurotypicals” (NTs)</a:t>
            </a:r>
          </a:p>
          <a:p>
            <a:pPr lvl="2"/>
            <a:r>
              <a:rPr lang="en-US" sz="2400" dirty="0">
                <a:solidFill>
                  <a:schemeClr val="bg1"/>
                </a:solidFill>
                <a:latin typeface="+mj-lt"/>
              </a:rPr>
              <a:t>What skills they’re missing are likely to depend on their diagnosis/educational classification/learning style</a:t>
            </a:r>
          </a:p>
          <a:p>
            <a:endParaRPr lang="en-US" sz="2800" dirty="0">
              <a:solidFill>
                <a:schemeClr val="bg1"/>
              </a:solidFill>
              <a:latin typeface="+mj-lt"/>
            </a:endParaRPr>
          </a:p>
          <a:p>
            <a:pPr marL="0" indent="0">
              <a:buNone/>
            </a:pPr>
            <a:r>
              <a:rPr lang="en-US" sz="2800" dirty="0">
                <a:solidFill>
                  <a:schemeClr val="bg1"/>
                </a:solidFill>
                <a:latin typeface="+mj-lt"/>
              </a:rPr>
              <a:t>Let’s start with #1 - social-emotional development</a:t>
            </a:r>
          </a:p>
        </p:txBody>
      </p:sp>
      <p:pic>
        <p:nvPicPr>
          <p:cNvPr id="9" name="Picture 2" descr="Amazon.com: 15 Count 16 oz Pagoda Wire Handle Chinese Takeout Box : Health  &amp; Household">
            <a:extLst>
              <a:ext uri="{FF2B5EF4-FFF2-40B4-BE49-F238E27FC236}">
                <a16:creationId xmlns:a16="http://schemas.microsoft.com/office/drawing/2014/main" id="{F12DF0EB-83F3-6C4F-8F29-E3BF2A6FC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838" y="5867400"/>
            <a:ext cx="951762" cy="87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Picture Placeholder 3"/>
          <p:cNvGraphicFramePr>
            <a:graphicFrameLocks noGrp="1"/>
          </p:cNvGraphicFramePr>
          <p:nvPr>
            <p:ph type="pic" sz="quarter" idx="10"/>
            <p:extLst>
              <p:ext uri="{D42A27DB-BD31-4B8C-83A1-F6EECF244321}">
                <p14:modId xmlns:p14="http://schemas.microsoft.com/office/powerpoint/2010/main" val="1848445700"/>
              </p:ext>
            </p:extLst>
          </p:nvPr>
        </p:nvGraphicFramePr>
        <p:xfrm>
          <a:off x="381000" y="1143000"/>
          <a:ext cx="8229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body" sz="quarter" idx="11"/>
          </p:nvPr>
        </p:nvSpPr>
        <p:spPr>
          <a:xfrm>
            <a:off x="152400" y="152400"/>
            <a:ext cx="7543800" cy="685800"/>
          </a:xfrm>
          <a:solidFill>
            <a:schemeClr val="accent3">
              <a:lumMod val="60000"/>
              <a:lumOff val="40000"/>
            </a:schemeClr>
          </a:solidFill>
          <a:ln/>
        </p:spPr>
        <p:txBody>
          <a:bodyPr lIns="90488" tIns="44450" rIns="90488" bIns="44450" anchor="ctr" anchorCtr="1">
            <a:normAutofit/>
          </a:bodyPr>
          <a:lstStyle/>
          <a:p>
            <a:r>
              <a:rPr lang="en-US" sz="4200" dirty="0">
                <a:latin typeface="+mj-lt"/>
              </a:rPr>
              <a:t>What do you mean by “Social”?</a:t>
            </a:r>
          </a:p>
        </p:txBody>
      </p:sp>
    </p:spTree>
    <p:extLst>
      <p:ext uri="{BB962C8B-B14F-4D97-AF65-F5344CB8AC3E}">
        <p14:creationId xmlns:p14="http://schemas.microsoft.com/office/powerpoint/2010/main" val="11907113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2AF66B7-271F-FD4D-B8F5-996DC9AED905}"/>
              </a:ext>
            </a:extLst>
          </p:cNvPr>
          <p:cNvGraphicFramePr>
            <a:graphicFrameLocks noGrp="1"/>
          </p:cNvGraphicFramePr>
          <p:nvPr>
            <p:extLst>
              <p:ext uri="{D42A27DB-BD31-4B8C-83A1-F6EECF244321}">
                <p14:modId xmlns:p14="http://schemas.microsoft.com/office/powerpoint/2010/main" val="2364364186"/>
              </p:ext>
            </p:extLst>
          </p:nvPr>
        </p:nvGraphicFramePr>
        <p:xfrm>
          <a:off x="347870" y="1027808"/>
          <a:ext cx="914400" cy="54864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053369782"/>
                    </a:ext>
                  </a:extLst>
                </a:gridCol>
              </a:tblGrid>
              <a:tr h="370840">
                <a:tc>
                  <a:txBody>
                    <a:bodyPr/>
                    <a:lstStyle/>
                    <a:p>
                      <a:pPr algn="ctr"/>
                      <a:r>
                        <a:rPr lang="en-US" sz="2400"/>
                        <a:t>Years</a:t>
                      </a:r>
                    </a:p>
                  </a:txBody>
                  <a:tcPr/>
                </a:tc>
                <a:extLst>
                  <a:ext uri="{0D108BD9-81ED-4DB2-BD59-A6C34878D82A}">
                    <a16:rowId xmlns:a16="http://schemas.microsoft.com/office/drawing/2014/main" val="1327313837"/>
                  </a:ext>
                </a:extLst>
              </a:tr>
              <a:tr h="370840">
                <a:tc>
                  <a:txBody>
                    <a:bodyPr/>
                    <a:lstStyle/>
                    <a:p>
                      <a:pPr algn="ctr"/>
                      <a:r>
                        <a:rPr lang="en-US" sz="2400"/>
                        <a:t>10+</a:t>
                      </a:r>
                    </a:p>
                  </a:txBody>
                  <a:tcPr/>
                </a:tc>
                <a:extLst>
                  <a:ext uri="{0D108BD9-81ED-4DB2-BD59-A6C34878D82A}">
                    <a16:rowId xmlns:a16="http://schemas.microsoft.com/office/drawing/2014/main" val="1807849498"/>
                  </a:ext>
                </a:extLst>
              </a:tr>
              <a:tr h="370840">
                <a:tc>
                  <a:txBody>
                    <a:bodyPr/>
                    <a:lstStyle/>
                    <a:p>
                      <a:pPr algn="ctr"/>
                      <a:r>
                        <a:rPr lang="en-US" sz="2400"/>
                        <a:t>9</a:t>
                      </a:r>
                    </a:p>
                  </a:txBody>
                  <a:tcPr/>
                </a:tc>
                <a:extLst>
                  <a:ext uri="{0D108BD9-81ED-4DB2-BD59-A6C34878D82A}">
                    <a16:rowId xmlns:a16="http://schemas.microsoft.com/office/drawing/2014/main" val="3747899253"/>
                  </a:ext>
                </a:extLst>
              </a:tr>
              <a:tr h="370840">
                <a:tc>
                  <a:txBody>
                    <a:bodyPr/>
                    <a:lstStyle/>
                    <a:p>
                      <a:pPr algn="ctr"/>
                      <a:r>
                        <a:rPr lang="en-US" sz="2400"/>
                        <a:t>8</a:t>
                      </a:r>
                    </a:p>
                  </a:txBody>
                  <a:tcPr/>
                </a:tc>
                <a:extLst>
                  <a:ext uri="{0D108BD9-81ED-4DB2-BD59-A6C34878D82A}">
                    <a16:rowId xmlns:a16="http://schemas.microsoft.com/office/drawing/2014/main" val="1628346704"/>
                  </a:ext>
                </a:extLst>
              </a:tr>
              <a:tr h="370840">
                <a:tc>
                  <a:txBody>
                    <a:bodyPr/>
                    <a:lstStyle/>
                    <a:p>
                      <a:pPr algn="ctr"/>
                      <a:r>
                        <a:rPr lang="en-US" sz="2400"/>
                        <a:t>7</a:t>
                      </a:r>
                    </a:p>
                  </a:txBody>
                  <a:tcPr/>
                </a:tc>
                <a:extLst>
                  <a:ext uri="{0D108BD9-81ED-4DB2-BD59-A6C34878D82A}">
                    <a16:rowId xmlns:a16="http://schemas.microsoft.com/office/drawing/2014/main" val="2138482349"/>
                  </a:ext>
                </a:extLst>
              </a:tr>
              <a:tr h="370840">
                <a:tc>
                  <a:txBody>
                    <a:bodyPr/>
                    <a:lstStyle/>
                    <a:p>
                      <a:pPr algn="ctr"/>
                      <a:r>
                        <a:rPr lang="en-US" sz="2400"/>
                        <a:t>6</a:t>
                      </a:r>
                    </a:p>
                  </a:txBody>
                  <a:tcPr/>
                </a:tc>
                <a:extLst>
                  <a:ext uri="{0D108BD9-81ED-4DB2-BD59-A6C34878D82A}">
                    <a16:rowId xmlns:a16="http://schemas.microsoft.com/office/drawing/2014/main" val="58230348"/>
                  </a:ext>
                </a:extLst>
              </a:tr>
              <a:tr h="370840">
                <a:tc>
                  <a:txBody>
                    <a:bodyPr/>
                    <a:lstStyle/>
                    <a:p>
                      <a:pPr algn="ctr"/>
                      <a:r>
                        <a:rPr lang="en-US" sz="2400"/>
                        <a:t>5</a:t>
                      </a:r>
                    </a:p>
                  </a:txBody>
                  <a:tcPr/>
                </a:tc>
                <a:extLst>
                  <a:ext uri="{0D108BD9-81ED-4DB2-BD59-A6C34878D82A}">
                    <a16:rowId xmlns:a16="http://schemas.microsoft.com/office/drawing/2014/main" val="3158364151"/>
                  </a:ext>
                </a:extLst>
              </a:tr>
              <a:tr h="370840">
                <a:tc>
                  <a:txBody>
                    <a:bodyPr/>
                    <a:lstStyle/>
                    <a:p>
                      <a:pPr algn="ctr"/>
                      <a:r>
                        <a:rPr lang="en-US" sz="2400"/>
                        <a:t>4</a:t>
                      </a:r>
                    </a:p>
                  </a:txBody>
                  <a:tcPr/>
                </a:tc>
                <a:extLst>
                  <a:ext uri="{0D108BD9-81ED-4DB2-BD59-A6C34878D82A}">
                    <a16:rowId xmlns:a16="http://schemas.microsoft.com/office/drawing/2014/main" val="1163268181"/>
                  </a:ext>
                </a:extLst>
              </a:tr>
              <a:tr h="370840">
                <a:tc>
                  <a:txBody>
                    <a:bodyPr/>
                    <a:lstStyle/>
                    <a:p>
                      <a:pPr algn="ctr"/>
                      <a:r>
                        <a:rPr lang="en-US" sz="2400"/>
                        <a:t>3</a:t>
                      </a:r>
                    </a:p>
                  </a:txBody>
                  <a:tcPr/>
                </a:tc>
                <a:extLst>
                  <a:ext uri="{0D108BD9-81ED-4DB2-BD59-A6C34878D82A}">
                    <a16:rowId xmlns:a16="http://schemas.microsoft.com/office/drawing/2014/main" val="1195141214"/>
                  </a:ext>
                </a:extLst>
              </a:tr>
              <a:tr h="370840">
                <a:tc>
                  <a:txBody>
                    <a:bodyPr/>
                    <a:lstStyle/>
                    <a:p>
                      <a:pPr algn="ctr"/>
                      <a:r>
                        <a:rPr lang="en-US" sz="2400"/>
                        <a:t>2</a:t>
                      </a:r>
                    </a:p>
                  </a:txBody>
                  <a:tcPr/>
                </a:tc>
                <a:extLst>
                  <a:ext uri="{0D108BD9-81ED-4DB2-BD59-A6C34878D82A}">
                    <a16:rowId xmlns:a16="http://schemas.microsoft.com/office/drawing/2014/main" val="3902515528"/>
                  </a:ext>
                </a:extLst>
              </a:tr>
              <a:tr h="370840">
                <a:tc>
                  <a:txBody>
                    <a:bodyPr/>
                    <a:lstStyle/>
                    <a:p>
                      <a:pPr algn="ctr"/>
                      <a:r>
                        <a:rPr lang="en-US" sz="2400"/>
                        <a:t>1</a:t>
                      </a:r>
                    </a:p>
                  </a:txBody>
                  <a:tcPr/>
                </a:tc>
                <a:extLst>
                  <a:ext uri="{0D108BD9-81ED-4DB2-BD59-A6C34878D82A}">
                    <a16:rowId xmlns:a16="http://schemas.microsoft.com/office/drawing/2014/main" val="2268473514"/>
                  </a:ext>
                </a:extLst>
              </a:tr>
              <a:tr h="370840">
                <a:tc>
                  <a:txBody>
                    <a:bodyPr/>
                    <a:lstStyle/>
                    <a:p>
                      <a:pPr algn="ctr"/>
                      <a:r>
                        <a:rPr lang="en-US" sz="2400"/>
                        <a:t>&lt;1</a:t>
                      </a:r>
                    </a:p>
                  </a:txBody>
                  <a:tcPr/>
                </a:tc>
                <a:extLst>
                  <a:ext uri="{0D108BD9-81ED-4DB2-BD59-A6C34878D82A}">
                    <a16:rowId xmlns:a16="http://schemas.microsoft.com/office/drawing/2014/main" val="1677794210"/>
                  </a:ext>
                </a:extLst>
              </a:tr>
            </a:tbl>
          </a:graphicData>
        </a:graphic>
      </p:graphicFrame>
      <p:sp>
        <p:nvSpPr>
          <p:cNvPr id="13" name="TextBox 12">
            <a:extLst>
              <a:ext uri="{FF2B5EF4-FFF2-40B4-BE49-F238E27FC236}">
                <a16:creationId xmlns:a16="http://schemas.microsoft.com/office/drawing/2014/main" id="{D988FA03-CCCA-4C41-BF0B-B9380DD249A9}"/>
              </a:ext>
            </a:extLst>
          </p:cNvPr>
          <p:cNvSpPr txBox="1"/>
          <p:nvPr/>
        </p:nvSpPr>
        <p:spPr>
          <a:xfrm>
            <a:off x="1219200" y="3777495"/>
            <a:ext cx="2093202" cy="2739211"/>
          </a:xfrm>
          <a:prstGeom prst="rect">
            <a:avLst/>
          </a:prstGeom>
          <a:solidFill>
            <a:srgbClr val="F8E9E7"/>
          </a:solidFill>
        </p:spPr>
        <p:txBody>
          <a:bodyPr wrap="square" rtlCol="0">
            <a:spAutoFit/>
          </a:bodyPr>
          <a:lstStyle/>
          <a:p>
            <a:pPr>
              <a:lnSpc>
                <a:spcPts val="2080"/>
              </a:lnSpc>
            </a:pPr>
            <a:r>
              <a:rPr lang="en-US" sz="2400">
                <a:solidFill>
                  <a:schemeClr val="bg2">
                    <a:lumMod val="25000"/>
                  </a:schemeClr>
                </a:solidFill>
              </a:rPr>
              <a:t>Social Connection</a:t>
            </a:r>
            <a:endParaRPr lang="en-US" sz="2000">
              <a:solidFill>
                <a:schemeClr val="bg2">
                  <a:lumMod val="25000"/>
                </a:schemeClr>
              </a:solidFill>
            </a:endParaRPr>
          </a:p>
          <a:p>
            <a:endParaRPr lang="en-US">
              <a:solidFill>
                <a:schemeClr val="bg2">
                  <a:lumMod val="25000"/>
                </a:schemeClr>
              </a:solidFill>
            </a:endParaRPr>
          </a:p>
          <a:p>
            <a:endParaRPr lang="en-US">
              <a:solidFill>
                <a:schemeClr val="bg2">
                  <a:lumMod val="25000"/>
                </a:schemeClr>
              </a:solidFill>
            </a:endParaRPr>
          </a:p>
          <a:p>
            <a:endParaRPr lang="en-US"/>
          </a:p>
          <a:p>
            <a:endParaRPr lang="en-US">
              <a:solidFill>
                <a:schemeClr val="accent1">
                  <a:lumMod val="20000"/>
                  <a:lumOff val="80000"/>
                </a:schemeClr>
              </a:solidFill>
            </a:endParaRPr>
          </a:p>
          <a:p>
            <a:endParaRPr lang="en-US"/>
          </a:p>
          <a:p>
            <a:endParaRPr lang="en-US"/>
          </a:p>
          <a:p>
            <a:endParaRPr lang="en-US" sz="1100"/>
          </a:p>
          <a:p>
            <a:endParaRPr lang="en-US"/>
          </a:p>
        </p:txBody>
      </p:sp>
      <p:sp>
        <p:nvSpPr>
          <p:cNvPr id="14" name="TextBox 13">
            <a:extLst>
              <a:ext uri="{FF2B5EF4-FFF2-40B4-BE49-F238E27FC236}">
                <a16:creationId xmlns:a16="http://schemas.microsoft.com/office/drawing/2014/main" id="{E8DDEE5B-D26E-2144-AF2A-30C2A6A33576}"/>
              </a:ext>
            </a:extLst>
          </p:cNvPr>
          <p:cNvSpPr txBox="1"/>
          <p:nvPr/>
        </p:nvSpPr>
        <p:spPr>
          <a:xfrm>
            <a:off x="2819401" y="1502926"/>
            <a:ext cx="2108110" cy="4108817"/>
          </a:xfrm>
          <a:prstGeom prst="rect">
            <a:avLst/>
          </a:prstGeom>
          <a:solidFill>
            <a:srgbClr val="F0CFCC"/>
          </a:solidFill>
        </p:spPr>
        <p:txBody>
          <a:bodyPr wrap="square" rtlCol="0">
            <a:spAutoFit/>
          </a:bodyPr>
          <a:lstStyle/>
          <a:p>
            <a:pPr>
              <a:lnSpc>
                <a:spcPts val="2080"/>
              </a:lnSpc>
            </a:pPr>
            <a:r>
              <a:rPr lang="en-US" sz="2400">
                <a:solidFill>
                  <a:schemeClr val="bg2">
                    <a:lumMod val="25000"/>
                  </a:schemeClr>
                </a:solidFill>
              </a:rPr>
              <a:t>Social </a:t>
            </a:r>
          </a:p>
          <a:p>
            <a:pPr>
              <a:lnSpc>
                <a:spcPts val="2080"/>
              </a:lnSpc>
            </a:pPr>
            <a:r>
              <a:rPr lang="en-US" sz="2400">
                <a:solidFill>
                  <a:schemeClr val="bg2">
                    <a:lumMod val="25000"/>
                  </a:schemeClr>
                </a:solidFill>
              </a:rPr>
              <a:t>Behavior</a:t>
            </a:r>
          </a:p>
          <a:p>
            <a:endParaRPr lang="en-US" sz="2400"/>
          </a:p>
          <a:p>
            <a:endParaRPr lang="en-US" sz="2400"/>
          </a:p>
          <a:p>
            <a:endParaRPr lang="en-US"/>
          </a:p>
          <a:p>
            <a:endParaRPr lang="en-US"/>
          </a:p>
          <a:p>
            <a:endParaRPr lang="en-US"/>
          </a:p>
          <a:p>
            <a:endParaRPr lang="en-US" sz="2400"/>
          </a:p>
          <a:p>
            <a:endParaRPr lang="en-US" sz="2000"/>
          </a:p>
          <a:p>
            <a:endParaRPr lang="en-US" sz="2000"/>
          </a:p>
          <a:p>
            <a:endParaRPr lang="en-US" sz="2000"/>
          </a:p>
          <a:p>
            <a:endParaRPr lang="en-US" sz="2000"/>
          </a:p>
          <a:p>
            <a:endParaRPr lang="en-US" sz="2000"/>
          </a:p>
        </p:txBody>
      </p:sp>
      <p:sp>
        <p:nvSpPr>
          <p:cNvPr id="15" name="TextBox 14">
            <a:extLst>
              <a:ext uri="{FF2B5EF4-FFF2-40B4-BE49-F238E27FC236}">
                <a16:creationId xmlns:a16="http://schemas.microsoft.com/office/drawing/2014/main" id="{64A4B646-71F5-E440-BF5B-A8C6B886E43A}"/>
              </a:ext>
            </a:extLst>
          </p:cNvPr>
          <p:cNvSpPr txBox="1"/>
          <p:nvPr/>
        </p:nvSpPr>
        <p:spPr>
          <a:xfrm>
            <a:off x="4648200" y="1520294"/>
            <a:ext cx="2108110" cy="2885405"/>
          </a:xfrm>
          <a:prstGeom prst="rect">
            <a:avLst/>
          </a:prstGeom>
          <a:solidFill>
            <a:schemeClr val="accent2">
              <a:lumMod val="60000"/>
              <a:lumOff val="40000"/>
            </a:schemeClr>
          </a:solidFill>
        </p:spPr>
        <p:txBody>
          <a:bodyPr wrap="square" rtlCol="0">
            <a:spAutoFit/>
          </a:bodyPr>
          <a:lstStyle/>
          <a:p>
            <a:pPr>
              <a:lnSpc>
                <a:spcPts val="2080"/>
              </a:lnSpc>
            </a:pPr>
            <a:r>
              <a:rPr lang="en-US" sz="2400">
                <a:solidFill>
                  <a:schemeClr val="bg1"/>
                </a:solidFill>
              </a:rPr>
              <a:t>Socio-</a:t>
            </a:r>
          </a:p>
          <a:p>
            <a:pPr>
              <a:lnSpc>
                <a:spcPts val="2080"/>
              </a:lnSpc>
            </a:pPr>
            <a:r>
              <a:rPr lang="en-US" sz="2400">
                <a:solidFill>
                  <a:schemeClr val="bg1"/>
                </a:solidFill>
              </a:rPr>
              <a:t>Emotional Regulation</a:t>
            </a:r>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sz="1050"/>
          </a:p>
          <a:p>
            <a:pPr algn="ctr"/>
            <a:endParaRPr lang="en-US" sz="1050"/>
          </a:p>
        </p:txBody>
      </p:sp>
      <p:sp>
        <p:nvSpPr>
          <p:cNvPr id="17" name="TextBox 16">
            <a:extLst>
              <a:ext uri="{FF2B5EF4-FFF2-40B4-BE49-F238E27FC236}">
                <a16:creationId xmlns:a16="http://schemas.microsoft.com/office/drawing/2014/main" id="{DCE5215D-165F-EF4C-9536-BCEFA39FDA13}"/>
              </a:ext>
            </a:extLst>
          </p:cNvPr>
          <p:cNvSpPr txBox="1"/>
          <p:nvPr/>
        </p:nvSpPr>
        <p:spPr>
          <a:xfrm>
            <a:off x="6553200" y="1523607"/>
            <a:ext cx="2108109" cy="2731517"/>
          </a:xfrm>
          <a:prstGeom prst="rect">
            <a:avLst/>
          </a:prstGeom>
          <a:solidFill>
            <a:schemeClr val="accent2">
              <a:lumMod val="75000"/>
            </a:schemeClr>
          </a:solidFill>
        </p:spPr>
        <p:txBody>
          <a:bodyPr wrap="square" rtlCol="0">
            <a:spAutoFit/>
          </a:bodyPr>
          <a:lstStyle/>
          <a:p>
            <a:pPr>
              <a:lnSpc>
                <a:spcPts val="2080"/>
              </a:lnSpc>
            </a:pPr>
            <a:r>
              <a:rPr lang="en-US" sz="2400">
                <a:solidFill>
                  <a:schemeClr val="bg1"/>
                </a:solidFill>
              </a:rPr>
              <a:t>Social Problem-Solving</a:t>
            </a:r>
          </a:p>
          <a:p>
            <a:pPr algn="ctr"/>
            <a:endParaRPr lang="en-US" sz="1400">
              <a:solidFill>
                <a:schemeClr val="bg1"/>
              </a:solidFill>
            </a:endParaRPr>
          </a:p>
          <a:p>
            <a:pPr algn="ctr"/>
            <a:endParaRPr lang="en-US" sz="1100">
              <a:solidFill>
                <a:schemeClr val="bg1"/>
              </a:solidFill>
            </a:endParaRPr>
          </a:p>
          <a:p>
            <a:pPr algn="ctr"/>
            <a:endParaRPr lang="en-US" sz="1100">
              <a:solidFill>
                <a:schemeClr val="bg1"/>
              </a:solidFill>
            </a:endParaRPr>
          </a:p>
          <a:p>
            <a:pPr algn="ctr"/>
            <a:endParaRPr lang="en-US" sz="1100">
              <a:solidFill>
                <a:schemeClr val="bg1"/>
              </a:solidFill>
            </a:endParaRPr>
          </a:p>
          <a:p>
            <a:pPr algn="ctr"/>
            <a:endParaRPr lang="en-US">
              <a:solidFill>
                <a:schemeClr val="bg1"/>
              </a:solidFill>
            </a:endParaRPr>
          </a:p>
          <a:p>
            <a:pPr algn="ctr"/>
            <a:endParaRPr lang="en-US">
              <a:solidFill>
                <a:schemeClr val="bg1"/>
              </a:solidFill>
            </a:endParaRPr>
          </a:p>
          <a:p>
            <a:pPr algn="ctr"/>
            <a:endParaRPr lang="en-US">
              <a:solidFill>
                <a:schemeClr val="bg1"/>
              </a:solidFill>
            </a:endParaRPr>
          </a:p>
          <a:p>
            <a:pPr algn="ctr"/>
            <a:endParaRPr lang="en-US">
              <a:solidFill>
                <a:schemeClr val="bg1"/>
              </a:solidFill>
            </a:endParaRPr>
          </a:p>
        </p:txBody>
      </p:sp>
      <p:sp>
        <p:nvSpPr>
          <p:cNvPr id="20" name="TextBox 19">
            <a:extLst>
              <a:ext uri="{FF2B5EF4-FFF2-40B4-BE49-F238E27FC236}">
                <a16:creationId xmlns:a16="http://schemas.microsoft.com/office/drawing/2014/main" id="{B6FB4555-99E6-5C44-A1B8-28C069591C66}"/>
              </a:ext>
            </a:extLst>
          </p:cNvPr>
          <p:cNvSpPr txBox="1"/>
          <p:nvPr/>
        </p:nvSpPr>
        <p:spPr>
          <a:xfrm>
            <a:off x="304798" y="39469"/>
            <a:ext cx="6553202" cy="707886"/>
          </a:xfrm>
          <a:prstGeom prst="rect">
            <a:avLst/>
          </a:prstGeom>
          <a:noFill/>
        </p:spPr>
        <p:txBody>
          <a:bodyPr wrap="square" rtlCol="0">
            <a:spAutoFit/>
          </a:bodyPr>
          <a:lstStyle/>
          <a:p>
            <a:r>
              <a:rPr lang="en-US" sz="4000">
                <a:solidFill>
                  <a:schemeClr val="bg1"/>
                </a:solidFill>
              </a:rPr>
              <a:t>In typical development…</a:t>
            </a:r>
          </a:p>
        </p:txBody>
      </p:sp>
      <p:sp>
        <p:nvSpPr>
          <p:cNvPr id="22" name="Up Arrow 21">
            <a:extLst>
              <a:ext uri="{FF2B5EF4-FFF2-40B4-BE49-F238E27FC236}">
                <a16:creationId xmlns:a16="http://schemas.microsoft.com/office/drawing/2014/main" id="{9AB0AFF0-C972-8243-B66B-731BD1310FD6}"/>
              </a:ext>
            </a:extLst>
          </p:cNvPr>
          <p:cNvSpPr/>
          <p:nvPr/>
        </p:nvSpPr>
        <p:spPr>
          <a:xfrm>
            <a:off x="6096000" y="1121926"/>
            <a:ext cx="304800" cy="762000"/>
          </a:xfrm>
          <a:prstGeom prst="upArrow">
            <a:avLst/>
          </a:prstGeom>
          <a:solidFill>
            <a:srgbClr val="E06C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a:extLst>
              <a:ext uri="{FF2B5EF4-FFF2-40B4-BE49-F238E27FC236}">
                <a16:creationId xmlns:a16="http://schemas.microsoft.com/office/drawing/2014/main" id="{9489FA69-F577-9B4B-AE1D-BA15303FE0DA}"/>
              </a:ext>
            </a:extLst>
          </p:cNvPr>
          <p:cNvSpPr/>
          <p:nvPr/>
        </p:nvSpPr>
        <p:spPr>
          <a:xfrm>
            <a:off x="8077200" y="1121926"/>
            <a:ext cx="304800" cy="762000"/>
          </a:xfrm>
          <a:prstGeom prst="upArrow">
            <a:avLst/>
          </a:prstGeom>
          <a:solidFill>
            <a:srgbClr val="7422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a:extLst>
              <a:ext uri="{FF2B5EF4-FFF2-40B4-BE49-F238E27FC236}">
                <a16:creationId xmlns:a16="http://schemas.microsoft.com/office/drawing/2014/main" id="{55E0E483-5FF1-C040-864D-9E3D89690C50}"/>
              </a:ext>
            </a:extLst>
          </p:cNvPr>
          <p:cNvSpPr/>
          <p:nvPr/>
        </p:nvSpPr>
        <p:spPr>
          <a:xfrm>
            <a:off x="4114800" y="1143000"/>
            <a:ext cx="304800" cy="762000"/>
          </a:xfrm>
          <a:prstGeom prst="upArrow">
            <a:avLst/>
          </a:prstGeom>
          <a:solidFill>
            <a:srgbClr val="F1C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Rounded Rectangle 10">
            <a:extLst>
              <a:ext uri="{FF2B5EF4-FFF2-40B4-BE49-F238E27FC236}">
                <a16:creationId xmlns:a16="http://schemas.microsoft.com/office/drawing/2014/main" id="{5FE38D71-F3CD-AC4A-93D6-13DE7B1F55AF}"/>
              </a:ext>
            </a:extLst>
          </p:cNvPr>
          <p:cNvSpPr/>
          <p:nvPr/>
        </p:nvSpPr>
        <p:spPr>
          <a:xfrm>
            <a:off x="2959454" y="4572000"/>
            <a:ext cx="1421783" cy="939528"/>
          </a:xfrm>
          <a:prstGeom prst="roundRect">
            <a:avLst/>
          </a:prstGeom>
          <a:blipFill rotWithShape="0">
            <a:blip r:embed="rId2"/>
            <a:stretch>
              <a:fillRect/>
            </a:stretch>
          </a:blip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11">
            <a:extLst>
              <a:ext uri="{FF2B5EF4-FFF2-40B4-BE49-F238E27FC236}">
                <a16:creationId xmlns:a16="http://schemas.microsoft.com/office/drawing/2014/main" id="{045170D0-F33E-7349-AAD5-50BECCD398D7}"/>
              </a:ext>
            </a:extLst>
          </p:cNvPr>
          <p:cNvSpPr/>
          <p:nvPr/>
        </p:nvSpPr>
        <p:spPr>
          <a:xfrm>
            <a:off x="4800600" y="3352800"/>
            <a:ext cx="1396427" cy="914400"/>
          </a:xfrm>
          <a:prstGeom prst="round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ounded Rectangle 15">
            <a:extLst>
              <a:ext uri="{FF2B5EF4-FFF2-40B4-BE49-F238E27FC236}">
                <a16:creationId xmlns:a16="http://schemas.microsoft.com/office/drawing/2014/main" id="{C1EE94D7-AB31-0749-A199-C01996B3E99F}"/>
              </a:ext>
            </a:extLst>
          </p:cNvPr>
          <p:cNvSpPr/>
          <p:nvPr/>
        </p:nvSpPr>
        <p:spPr>
          <a:xfrm>
            <a:off x="6705600" y="3200400"/>
            <a:ext cx="1318319" cy="914400"/>
          </a:xfrm>
          <a:prstGeom prst="roundRect">
            <a:avLst/>
          </a:prstGeom>
          <a:blipFill>
            <a:blip r:embed="rId4">
              <a:extLst>
                <a:ext uri="{28A0092B-C50C-407E-A947-70E740481C1C}">
                  <a14:useLocalDpi xmlns:a14="http://schemas.microsoft.com/office/drawing/2010/main" val="0"/>
                </a:ext>
              </a:extLst>
            </a:blip>
            <a:srcRect/>
            <a:stretch>
              <a:fillRect t="-4000" b="-4000"/>
            </a:stretch>
          </a:bli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ounded Rectangle 17">
            <a:extLst>
              <a:ext uri="{FF2B5EF4-FFF2-40B4-BE49-F238E27FC236}">
                <a16:creationId xmlns:a16="http://schemas.microsoft.com/office/drawing/2014/main" id="{918D0378-7A68-8E4A-834D-90117E834738}"/>
              </a:ext>
            </a:extLst>
          </p:cNvPr>
          <p:cNvSpPr/>
          <p:nvPr/>
        </p:nvSpPr>
        <p:spPr>
          <a:xfrm>
            <a:off x="1329047" y="5575887"/>
            <a:ext cx="1337953" cy="914400"/>
          </a:xfrm>
          <a:prstGeom prst="roundRect">
            <a:avLst/>
          </a:prstGeom>
          <a:blipFill rotWithShape="0">
            <a:blip r:embed="rId5"/>
            <a:stretch>
              <a:fillRect/>
            </a:stretch>
          </a:blip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 name="TextBox 1">
            <a:extLst>
              <a:ext uri="{FF2B5EF4-FFF2-40B4-BE49-F238E27FC236}">
                <a16:creationId xmlns:a16="http://schemas.microsoft.com/office/drawing/2014/main" id="{736218AC-75B0-E64B-B845-608134F0946F}"/>
              </a:ext>
            </a:extLst>
          </p:cNvPr>
          <p:cNvSpPr txBox="1"/>
          <p:nvPr/>
        </p:nvSpPr>
        <p:spPr>
          <a:xfrm>
            <a:off x="1262270" y="3805535"/>
            <a:ext cx="7399039" cy="461665"/>
          </a:xfrm>
          <a:prstGeom prst="rect">
            <a:avLst/>
          </a:prstGeom>
          <a:solidFill>
            <a:srgbClr val="FFFF00"/>
          </a:solidFill>
        </p:spPr>
        <p:txBody>
          <a:bodyPr wrap="square" rtlCol="0">
            <a:spAutoFit/>
          </a:bodyPr>
          <a:lstStyle/>
          <a:p>
            <a:r>
              <a:rPr lang="en-US" sz="2400">
                <a:highlight>
                  <a:srgbClr val="FFFF00"/>
                </a:highlight>
              </a:rPr>
              <a:t>Perspective-Taking Skill</a:t>
            </a:r>
          </a:p>
        </p:txBody>
      </p:sp>
    </p:spTree>
    <p:extLst>
      <p:ext uri="{BB962C8B-B14F-4D97-AF65-F5344CB8AC3E}">
        <p14:creationId xmlns:p14="http://schemas.microsoft.com/office/powerpoint/2010/main" val="1244106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heckerboard(across)">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22" grpId="0" animBg="1"/>
      <p:bldP spid="23" grpId="0" animBg="1"/>
      <p:bldP spid="24" grpId="0" animBg="1"/>
      <p:bldP spid="1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2E8F3B-7790-FA47-A521-5AA46409B341}"/>
              </a:ext>
            </a:extLst>
          </p:cNvPr>
          <p:cNvSpPr>
            <a:spLocks noGrp="1"/>
          </p:cNvSpPr>
          <p:nvPr>
            <p:ph type="title"/>
          </p:nvPr>
        </p:nvSpPr>
        <p:spPr>
          <a:xfrm>
            <a:off x="228600" y="304800"/>
            <a:ext cx="8686800" cy="1600200"/>
          </a:xfrm>
          <a:solidFill>
            <a:schemeClr val="accent3">
              <a:lumMod val="60000"/>
              <a:lumOff val="40000"/>
            </a:schemeClr>
          </a:solidFill>
        </p:spPr>
        <p:txBody>
          <a:bodyPr>
            <a:normAutofit fontScale="90000"/>
          </a:bodyPr>
          <a:lstStyle/>
          <a:p>
            <a:r>
              <a:rPr lang="en-US" cap="none" dirty="0"/>
              <a:t>Socio-Emotional Age:</a:t>
            </a:r>
            <a:br>
              <a:rPr lang="en-US" cap="none" dirty="0"/>
            </a:br>
            <a:r>
              <a:rPr lang="en-US" cap="none" dirty="0"/>
              <a:t>In typical development, what age child uses these </a:t>
            </a:r>
            <a:r>
              <a:rPr lang="en-US" cap="none" dirty="0">
                <a:solidFill>
                  <a:srgbClr val="FF0000"/>
                </a:solidFill>
              </a:rPr>
              <a:t>coping strategies</a:t>
            </a:r>
            <a:r>
              <a:rPr lang="en-US" cap="none" dirty="0"/>
              <a:t>?</a:t>
            </a:r>
          </a:p>
        </p:txBody>
      </p:sp>
      <p:sp>
        <p:nvSpPr>
          <p:cNvPr id="5" name="Content Placeholder 2">
            <a:extLst>
              <a:ext uri="{FF2B5EF4-FFF2-40B4-BE49-F238E27FC236}">
                <a16:creationId xmlns:a16="http://schemas.microsoft.com/office/drawing/2014/main" id="{377BAE80-91A4-9B4B-B18C-08525BB440AE}"/>
              </a:ext>
            </a:extLst>
          </p:cNvPr>
          <p:cNvSpPr>
            <a:spLocks noGrp="1"/>
          </p:cNvSpPr>
          <p:nvPr>
            <p:ph idx="1"/>
          </p:nvPr>
        </p:nvSpPr>
        <p:spPr>
          <a:xfrm>
            <a:off x="304800" y="2239962"/>
            <a:ext cx="8686800" cy="4465638"/>
          </a:xfrm>
        </p:spPr>
        <p:txBody>
          <a:bodyPr>
            <a:normAutofit/>
          </a:bodyPr>
          <a:lstStyle/>
          <a:p>
            <a:r>
              <a:rPr lang="en-US" sz="2800" dirty="0">
                <a:solidFill>
                  <a:schemeClr val="bg1"/>
                </a:solidFill>
                <a:latin typeface="+mj-lt"/>
              </a:rPr>
              <a:t>Has a throw-a-toy tantrum?</a:t>
            </a:r>
          </a:p>
          <a:p>
            <a:r>
              <a:rPr lang="en-US" sz="2800" dirty="0">
                <a:solidFill>
                  <a:schemeClr val="bg1"/>
                </a:solidFill>
                <a:latin typeface="+mj-lt"/>
              </a:rPr>
              <a:t>Hides when embarrassed or frustrated?</a:t>
            </a:r>
          </a:p>
          <a:p>
            <a:r>
              <a:rPr lang="en-US" sz="2800" dirty="0">
                <a:solidFill>
                  <a:schemeClr val="bg1"/>
                </a:solidFill>
                <a:latin typeface="+mj-lt"/>
              </a:rPr>
              <a:t>Pouts/gives the silent treatment?</a:t>
            </a:r>
          </a:p>
          <a:p>
            <a:r>
              <a:rPr lang="en-US" sz="2800" dirty="0">
                <a:solidFill>
                  <a:schemeClr val="bg1"/>
                </a:solidFill>
                <a:latin typeface="+mj-lt"/>
              </a:rPr>
              <a:t>Says someone’s mean when they don’t respond the way they expect?  </a:t>
            </a:r>
          </a:p>
          <a:p>
            <a:r>
              <a:rPr lang="en-US" sz="2800" dirty="0">
                <a:solidFill>
                  <a:schemeClr val="bg1"/>
                </a:solidFill>
                <a:latin typeface="+mj-lt"/>
              </a:rPr>
              <a:t>Blames someone else for what they’ve done?</a:t>
            </a:r>
          </a:p>
          <a:p>
            <a:endParaRPr lang="en-US" sz="2800" dirty="0">
              <a:solidFill>
                <a:schemeClr val="bg1"/>
              </a:solidFill>
              <a:latin typeface="+mj-lt"/>
            </a:endParaRPr>
          </a:p>
        </p:txBody>
      </p:sp>
    </p:spTree>
    <p:extLst>
      <p:ext uri="{BB962C8B-B14F-4D97-AF65-F5344CB8AC3E}">
        <p14:creationId xmlns:p14="http://schemas.microsoft.com/office/powerpoint/2010/main" val="54612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2E8F3B-7790-FA47-A521-5AA46409B341}"/>
              </a:ext>
            </a:extLst>
          </p:cNvPr>
          <p:cNvSpPr>
            <a:spLocks noGrp="1"/>
          </p:cNvSpPr>
          <p:nvPr>
            <p:ph type="title"/>
          </p:nvPr>
        </p:nvSpPr>
        <p:spPr>
          <a:xfrm>
            <a:off x="228600" y="304800"/>
            <a:ext cx="8686800" cy="1600200"/>
          </a:xfrm>
          <a:solidFill>
            <a:schemeClr val="accent3">
              <a:lumMod val="60000"/>
              <a:lumOff val="40000"/>
            </a:schemeClr>
          </a:solidFill>
        </p:spPr>
        <p:txBody>
          <a:bodyPr>
            <a:normAutofit fontScale="90000"/>
          </a:bodyPr>
          <a:lstStyle/>
          <a:p>
            <a:r>
              <a:rPr lang="en-US" cap="none" dirty="0"/>
              <a:t>Socio-Emotional Age Pro-Tips: What to do when you see an immature coping strategy?</a:t>
            </a:r>
          </a:p>
        </p:txBody>
      </p:sp>
      <p:sp>
        <p:nvSpPr>
          <p:cNvPr id="5" name="Content Placeholder 2">
            <a:extLst>
              <a:ext uri="{FF2B5EF4-FFF2-40B4-BE49-F238E27FC236}">
                <a16:creationId xmlns:a16="http://schemas.microsoft.com/office/drawing/2014/main" id="{377BAE80-91A4-9B4B-B18C-08525BB440AE}"/>
              </a:ext>
            </a:extLst>
          </p:cNvPr>
          <p:cNvSpPr>
            <a:spLocks noGrp="1"/>
          </p:cNvSpPr>
          <p:nvPr>
            <p:ph idx="1"/>
          </p:nvPr>
        </p:nvSpPr>
        <p:spPr>
          <a:xfrm>
            <a:off x="304800" y="2239962"/>
            <a:ext cx="8686800" cy="4465638"/>
          </a:xfrm>
        </p:spPr>
        <p:txBody>
          <a:bodyPr>
            <a:normAutofit/>
          </a:bodyPr>
          <a:lstStyle/>
          <a:p>
            <a:r>
              <a:rPr lang="en-US" sz="2800" dirty="0">
                <a:solidFill>
                  <a:schemeClr val="bg1"/>
                </a:solidFill>
                <a:latin typeface="+mj-lt"/>
              </a:rPr>
              <a:t>Just notice it.  </a:t>
            </a:r>
          </a:p>
          <a:p>
            <a:r>
              <a:rPr lang="en-US" sz="2800" dirty="0">
                <a:solidFill>
                  <a:schemeClr val="bg1"/>
                </a:solidFill>
                <a:latin typeface="+mj-lt"/>
              </a:rPr>
              <a:t>Don’t comment on it.  </a:t>
            </a:r>
          </a:p>
          <a:p>
            <a:r>
              <a:rPr lang="en-US" sz="2800" dirty="0">
                <a:solidFill>
                  <a:schemeClr val="bg1"/>
                </a:solidFill>
                <a:latin typeface="+mj-lt"/>
              </a:rPr>
              <a:t>Think to yourself (never say to the student), “Huh.  That’s an X-year-old’s strategy.  That tells me something about how mature their social strategies are.”</a:t>
            </a:r>
          </a:p>
          <a:p>
            <a:r>
              <a:rPr lang="en-US" sz="2800" dirty="0">
                <a:solidFill>
                  <a:schemeClr val="bg1"/>
                </a:solidFill>
                <a:latin typeface="+mj-lt"/>
              </a:rPr>
              <a:t>Know that students use younger strategies when they are out of resources.  </a:t>
            </a:r>
          </a:p>
          <a:p>
            <a:r>
              <a:rPr lang="en-US" sz="2800" dirty="0">
                <a:solidFill>
                  <a:schemeClr val="bg1"/>
                </a:solidFill>
                <a:latin typeface="+mj-lt"/>
              </a:rPr>
              <a:t>Assume they need your help.  </a:t>
            </a:r>
          </a:p>
          <a:p>
            <a:endParaRPr lang="en-US" sz="2800" dirty="0">
              <a:solidFill>
                <a:schemeClr val="bg1"/>
              </a:solidFill>
              <a:latin typeface="+mj-lt"/>
            </a:endParaRPr>
          </a:p>
        </p:txBody>
      </p:sp>
    </p:spTree>
    <p:extLst>
      <p:ext uri="{BB962C8B-B14F-4D97-AF65-F5344CB8AC3E}">
        <p14:creationId xmlns:p14="http://schemas.microsoft.com/office/powerpoint/2010/main" val="392199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2E8F3B-7790-FA47-A521-5AA46409B341}"/>
              </a:ext>
            </a:extLst>
          </p:cNvPr>
          <p:cNvSpPr>
            <a:spLocks noGrp="1"/>
          </p:cNvSpPr>
          <p:nvPr>
            <p:ph type="title"/>
          </p:nvPr>
        </p:nvSpPr>
        <p:spPr>
          <a:xfrm>
            <a:off x="228600" y="304800"/>
            <a:ext cx="8686800" cy="1066800"/>
          </a:xfrm>
          <a:solidFill>
            <a:schemeClr val="accent3">
              <a:lumMod val="60000"/>
              <a:lumOff val="40000"/>
            </a:schemeClr>
          </a:solidFill>
        </p:spPr>
        <p:txBody>
          <a:bodyPr>
            <a:noAutofit/>
          </a:bodyPr>
          <a:lstStyle/>
          <a:p>
            <a:r>
              <a:rPr lang="en-US" sz="3600" cap="none" dirty="0"/>
              <a:t>Reasons Students Use Immature Strategies </a:t>
            </a:r>
          </a:p>
        </p:txBody>
      </p:sp>
      <p:sp>
        <p:nvSpPr>
          <p:cNvPr id="5" name="Content Placeholder 2">
            <a:extLst>
              <a:ext uri="{FF2B5EF4-FFF2-40B4-BE49-F238E27FC236}">
                <a16:creationId xmlns:a16="http://schemas.microsoft.com/office/drawing/2014/main" id="{377BAE80-91A4-9B4B-B18C-08525BB440AE}"/>
              </a:ext>
            </a:extLst>
          </p:cNvPr>
          <p:cNvSpPr>
            <a:spLocks noGrp="1"/>
          </p:cNvSpPr>
          <p:nvPr>
            <p:ph idx="1"/>
          </p:nvPr>
        </p:nvSpPr>
        <p:spPr>
          <a:xfrm>
            <a:off x="228600" y="1676400"/>
            <a:ext cx="8686800" cy="4648200"/>
          </a:xfrm>
        </p:spPr>
        <p:txBody>
          <a:bodyPr>
            <a:normAutofit/>
          </a:bodyPr>
          <a:lstStyle/>
          <a:p>
            <a:pPr marL="514350" indent="-514350">
              <a:buFont typeface="+mj-lt"/>
              <a:buAutoNum type="arabicPeriod"/>
            </a:pPr>
            <a:r>
              <a:rPr lang="en-US" sz="2800" dirty="0">
                <a:solidFill>
                  <a:schemeClr val="bg1"/>
                </a:solidFill>
                <a:latin typeface="+mj-lt"/>
              </a:rPr>
              <a:t>They don’t know a better strategy and this strategy sometimes works</a:t>
            </a:r>
          </a:p>
          <a:p>
            <a:pPr marL="514350" indent="-514350">
              <a:buFont typeface="+mj-lt"/>
              <a:buAutoNum type="arabicPeriod"/>
            </a:pPr>
            <a:r>
              <a:rPr lang="en-US" sz="2800" dirty="0">
                <a:solidFill>
                  <a:schemeClr val="bg1"/>
                </a:solidFill>
                <a:latin typeface="+mj-lt"/>
              </a:rPr>
              <a:t>They don’t know or don’t “care” about the social consequences </a:t>
            </a:r>
          </a:p>
          <a:p>
            <a:pPr lvl="2"/>
            <a:r>
              <a:rPr lang="en-US" sz="2400" dirty="0">
                <a:solidFill>
                  <a:schemeClr val="bg1"/>
                </a:solidFill>
                <a:latin typeface="+mj-lt"/>
              </a:rPr>
              <a:t>They might not be able to see that far ahead</a:t>
            </a:r>
          </a:p>
          <a:p>
            <a:pPr lvl="2"/>
            <a:r>
              <a:rPr lang="en-US" sz="2400" dirty="0">
                <a:solidFill>
                  <a:schemeClr val="bg1"/>
                </a:solidFill>
                <a:latin typeface="+mj-lt"/>
              </a:rPr>
              <a:t>They may not be able to take the perspectives of others</a:t>
            </a:r>
          </a:p>
          <a:p>
            <a:pPr lvl="2"/>
            <a:r>
              <a:rPr lang="en-US" sz="2400" dirty="0">
                <a:solidFill>
                  <a:schemeClr val="bg1"/>
                </a:solidFill>
                <a:latin typeface="+mj-lt"/>
              </a:rPr>
              <a:t>They may not have experience with good social consequences, so they don’t know what they’re missing</a:t>
            </a:r>
          </a:p>
          <a:p>
            <a:pPr marL="514350" indent="-514350">
              <a:buFont typeface="+mj-lt"/>
              <a:buAutoNum type="arabicPeriod"/>
            </a:pPr>
            <a:r>
              <a:rPr lang="en-US" sz="2800" dirty="0">
                <a:solidFill>
                  <a:schemeClr val="bg1"/>
                </a:solidFill>
                <a:latin typeface="+mj-lt"/>
              </a:rPr>
              <a:t>They know a better strategy, but can’t tolerate a feeling they’re having and act impulsively</a:t>
            </a:r>
          </a:p>
        </p:txBody>
      </p:sp>
    </p:spTree>
    <p:extLst>
      <p:ext uri="{BB962C8B-B14F-4D97-AF65-F5344CB8AC3E}">
        <p14:creationId xmlns:p14="http://schemas.microsoft.com/office/powerpoint/2010/main" val="1436144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10765</TotalTime>
  <Words>1047</Words>
  <Application>Microsoft Macintosh PowerPoint</Application>
  <PresentationFormat>On-screen Show (4:3)</PresentationFormat>
  <Paragraphs>193</Paragraphs>
  <Slides>25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Cavolini</vt:lpstr>
      <vt:lpstr>Constantia</vt:lpstr>
      <vt:lpstr>Franklin Gothic Book</vt:lpstr>
      <vt:lpstr>Georgia</vt:lpstr>
      <vt:lpstr>Rockwell Extra Bold</vt:lpstr>
      <vt:lpstr>Wingdings</vt:lpstr>
      <vt:lpstr>Wood Type</vt:lpstr>
      <vt:lpstr>PowerPoint Presentation</vt:lpstr>
      <vt:lpstr>PowerPoint Presentation</vt:lpstr>
      <vt:lpstr>PowerPoint Presentation</vt:lpstr>
      <vt:lpstr>The behavior of students with social deficits is usually communicating that:</vt:lpstr>
      <vt:lpstr>PowerPoint Presentation</vt:lpstr>
      <vt:lpstr>PowerPoint Presentation</vt:lpstr>
      <vt:lpstr>Socio-Emotional Age: In typical development, what age child uses these coping strategies?</vt:lpstr>
      <vt:lpstr>Socio-Emotional Age Pro-Tips: What to do when you see an immature coping strategy?</vt:lpstr>
      <vt:lpstr>Reasons Students Use Immature Strategies </vt:lpstr>
      <vt:lpstr>What if what they’re doing doesn’t look like any age child</vt:lpstr>
      <vt:lpstr>PowerPoint Presentation</vt:lpstr>
      <vt:lpstr>The behavior of students with social deficits is usually communicating that:</vt:lpstr>
      <vt:lpstr>PowerPoint Presentation</vt:lpstr>
      <vt:lpstr>What is “learning style”?  </vt:lpstr>
      <vt:lpstr>PowerPoint Presentation</vt:lpstr>
      <vt:lpstr>And within these learning styles are deficits often associated with ADD:</vt:lpstr>
      <vt:lpstr>Learning style can help you decide why a student might be doing what they’re doing</vt:lpstr>
      <vt:lpstr>Learning Style Pro Tip:</vt:lpstr>
      <vt:lpstr>What is your job?</vt:lpstr>
      <vt:lpstr>But what are your superpowers?</vt:lpstr>
      <vt:lpstr>PowerPoint Presentation</vt:lpstr>
      <vt:lpstr>Let’s think through some of the things you see with your students</vt:lpstr>
      <vt:lpstr>In case you couldn’t think of any…</vt:lpstr>
      <vt:lpstr>Pro-tip:  Plan for the worst day and expect the best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Lynn</dc:creator>
  <cp:lastModifiedBy>Lynn Medley</cp:lastModifiedBy>
  <cp:revision>218</cp:revision>
  <cp:lastPrinted>2011-10-28T14:49:16Z</cp:lastPrinted>
  <dcterms:created xsi:type="dcterms:W3CDTF">2011-10-24T14:56:05Z</dcterms:created>
  <dcterms:modified xsi:type="dcterms:W3CDTF">2021-11-02T01:44:23Z</dcterms:modified>
</cp:coreProperties>
</file>